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68" r:id="rId3"/>
    <p:sldId id="265" r:id="rId4"/>
    <p:sldId id="266" r:id="rId5"/>
    <p:sldId id="267" r:id="rId6"/>
  </p:sldIdLst>
  <p:sldSz cx="7380288" cy="10620375"/>
  <p:notesSz cx="6735763" cy="9866313"/>
  <p:defaultTextStyle>
    <a:defPPr>
      <a:defRPr lang="ja-JP"/>
    </a:defPPr>
    <a:lvl1pPr marL="0" algn="l" defTabSz="100803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04017" algn="l" defTabSz="100803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08035" algn="l" defTabSz="100803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12052" algn="l" defTabSz="100803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16069" algn="l" defTabSz="100803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20086" algn="l" defTabSz="100803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024104" algn="l" defTabSz="100803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528121" algn="l" defTabSz="100803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032138" algn="l" defTabSz="100803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45" userDrawn="1">
          <p15:clr>
            <a:srgbClr val="A4A3A4"/>
          </p15:clr>
        </p15:guide>
        <p15:guide id="2" pos="23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2970" y="90"/>
      </p:cViewPr>
      <p:guideLst>
        <p:guide orient="horz" pos="3345"/>
        <p:guide pos="232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626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146BD3F7-65CB-400F-A5B8-82C8DD6A25D9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39775"/>
            <a:ext cx="25701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262" y="4686223"/>
            <a:ext cx="5389240" cy="4440077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0868"/>
            <a:ext cx="2919565" cy="493867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626" y="9370868"/>
            <a:ext cx="2919565" cy="493867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907506E2-8CDD-48AD-A639-A0ADB02CF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162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82800" y="739775"/>
            <a:ext cx="2570163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7506E2-8CDD-48AD-A639-A0ADB02CF01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159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82800" y="739775"/>
            <a:ext cx="2570163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7506E2-8CDD-48AD-A639-A0ADB02CF01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28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82800" y="739775"/>
            <a:ext cx="2570163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7506E2-8CDD-48AD-A639-A0ADB02CF01F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046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53523" y="3299202"/>
            <a:ext cx="6273245" cy="227649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07043" y="6018213"/>
            <a:ext cx="5166202" cy="271409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4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2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6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0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4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8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2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AD82-992F-4DB7-8119-42C1F41877A7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F7E8-C5B4-47EF-A3D2-1A7E363F6C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274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AD82-992F-4DB7-8119-42C1F41877A7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F7E8-C5B4-47EF-A3D2-1A7E363F6C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14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50710" y="425309"/>
            <a:ext cx="1660565" cy="906173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69014" y="425309"/>
            <a:ext cx="4858690" cy="906173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AD82-992F-4DB7-8119-42C1F41877A7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F7E8-C5B4-47EF-A3D2-1A7E363F6C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460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AD82-992F-4DB7-8119-42C1F41877A7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F7E8-C5B4-47EF-A3D2-1A7E363F6C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360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2993" y="6824574"/>
            <a:ext cx="6273245" cy="2109325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82993" y="4501369"/>
            <a:ext cx="6273245" cy="232320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401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803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205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606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200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410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81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21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AD82-992F-4DB7-8119-42C1F41877A7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F7E8-C5B4-47EF-A3D2-1A7E363F6C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873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69014" y="2478090"/>
            <a:ext cx="3259627" cy="700895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51648" y="2478090"/>
            <a:ext cx="3259627" cy="700895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AD82-992F-4DB7-8119-42C1F41877A7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F7E8-C5B4-47EF-A3D2-1A7E363F6C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5663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9016" y="2377292"/>
            <a:ext cx="3260909" cy="990743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4017" indent="0">
              <a:buNone/>
              <a:defRPr sz="2200" b="1"/>
            </a:lvl2pPr>
            <a:lvl3pPr marL="1008035" indent="0">
              <a:buNone/>
              <a:defRPr sz="2000" b="1"/>
            </a:lvl3pPr>
            <a:lvl4pPr marL="1512052" indent="0">
              <a:buNone/>
              <a:defRPr sz="1800" b="1"/>
            </a:lvl4pPr>
            <a:lvl5pPr marL="2016069" indent="0">
              <a:buNone/>
              <a:defRPr sz="1800" b="1"/>
            </a:lvl5pPr>
            <a:lvl6pPr marL="2520086" indent="0">
              <a:buNone/>
              <a:defRPr sz="1800" b="1"/>
            </a:lvl6pPr>
            <a:lvl7pPr marL="3024104" indent="0">
              <a:buNone/>
              <a:defRPr sz="1800" b="1"/>
            </a:lvl7pPr>
            <a:lvl8pPr marL="3528121" indent="0">
              <a:buNone/>
              <a:defRPr sz="1800" b="1"/>
            </a:lvl8pPr>
            <a:lvl9pPr marL="4032138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9016" y="3368035"/>
            <a:ext cx="3260909" cy="6119009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749084" y="2377292"/>
            <a:ext cx="3262190" cy="990743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4017" indent="0">
              <a:buNone/>
              <a:defRPr sz="2200" b="1"/>
            </a:lvl2pPr>
            <a:lvl3pPr marL="1008035" indent="0">
              <a:buNone/>
              <a:defRPr sz="2000" b="1"/>
            </a:lvl3pPr>
            <a:lvl4pPr marL="1512052" indent="0">
              <a:buNone/>
              <a:defRPr sz="1800" b="1"/>
            </a:lvl4pPr>
            <a:lvl5pPr marL="2016069" indent="0">
              <a:buNone/>
              <a:defRPr sz="1800" b="1"/>
            </a:lvl5pPr>
            <a:lvl6pPr marL="2520086" indent="0">
              <a:buNone/>
              <a:defRPr sz="1800" b="1"/>
            </a:lvl6pPr>
            <a:lvl7pPr marL="3024104" indent="0">
              <a:buNone/>
              <a:defRPr sz="1800" b="1"/>
            </a:lvl7pPr>
            <a:lvl8pPr marL="3528121" indent="0">
              <a:buNone/>
              <a:defRPr sz="1800" b="1"/>
            </a:lvl8pPr>
            <a:lvl9pPr marL="4032138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749084" y="3368035"/>
            <a:ext cx="3262190" cy="6119009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AD82-992F-4DB7-8119-42C1F41877A7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F7E8-C5B4-47EF-A3D2-1A7E363F6C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8146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AD82-992F-4DB7-8119-42C1F41877A7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F7E8-C5B4-47EF-A3D2-1A7E363F6C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91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AD82-992F-4DB7-8119-42C1F41877A7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F7E8-C5B4-47EF-A3D2-1A7E363F6C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1549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9015" y="422849"/>
            <a:ext cx="2428064" cy="179956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85488" y="422848"/>
            <a:ext cx="4125787" cy="9064197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9015" y="2222414"/>
            <a:ext cx="2428064" cy="7264633"/>
          </a:xfrm>
        </p:spPr>
        <p:txBody>
          <a:bodyPr/>
          <a:lstStyle>
            <a:lvl1pPr marL="0" indent="0">
              <a:buNone/>
              <a:defRPr sz="1500"/>
            </a:lvl1pPr>
            <a:lvl2pPr marL="504017" indent="0">
              <a:buNone/>
              <a:defRPr sz="1300"/>
            </a:lvl2pPr>
            <a:lvl3pPr marL="1008035" indent="0">
              <a:buNone/>
              <a:defRPr sz="1100"/>
            </a:lvl3pPr>
            <a:lvl4pPr marL="1512052" indent="0">
              <a:buNone/>
              <a:defRPr sz="1000"/>
            </a:lvl4pPr>
            <a:lvl5pPr marL="2016069" indent="0">
              <a:buNone/>
              <a:defRPr sz="1000"/>
            </a:lvl5pPr>
            <a:lvl6pPr marL="2520086" indent="0">
              <a:buNone/>
              <a:defRPr sz="1000"/>
            </a:lvl6pPr>
            <a:lvl7pPr marL="3024104" indent="0">
              <a:buNone/>
              <a:defRPr sz="1000"/>
            </a:lvl7pPr>
            <a:lvl8pPr marL="3528121" indent="0">
              <a:buNone/>
              <a:defRPr sz="1000"/>
            </a:lvl8pPr>
            <a:lvl9pPr marL="4032138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AD82-992F-4DB7-8119-42C1F41877A7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F7E8-C5B4-47EF-A3D2-1A7E363F6C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358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46589" y="7434263"/>
            <a:ext cx="4428173" cy="877657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46589" y="948950"/>
            <a:ext cx="4428173" cy="6372225"/>
          </a:xfrm>
        </p:spPr>
        <p:txBody>
          <a:bodyPr/>
          <a:lstStyle>
            <a:lvl1pPr marL="0" indent="0">
              <a:buNone/>
              <a:defRPr sz="3500"/>
            </a:lvl1pPr>
            <a:lvl2pPr marL="504017" indent="0">
              <a:buNone/>
              <a:defRPr sz="3100"/>
            </a:lvl2pPr>
            <a:lvl3pPr marL="1008035" indent="0">
              <a:buNone/>
              <a:defRPr sz="2600"/>
            </a:lvl3pPr>
            <a:lvl4pPr marL="1512052" indent="0">
              <a:buNone/>
              <a:defRPr sz="2200"/>
            </a:lvl4pPr>
            <a:lvl5pPr marL="2016069" indent="0">
              <a:buNone/>
              <a:defRPr sz="2200"/>
            </a:lvl5pPr>
            <a:lvl6pPr marL="2520086" indent="0">
              <a:buNone/>
              <a:defRPr sz="2200"/>
            </a:lvl6pPr>
            <a:lvl7pPr marL="3024104" indent="0">
              <a:buNone/>
              <a:defRPr sz="2200"/>
            </a:lvl7pPr>
            <a:lvl8pPr marL="3528121" indent="0">
              <a:buNone/>
              <a:defRPr sz="2200"/>
            </a:lvl8pPr>
            <a:lvl9pPr marL="4032138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46589" y="8311920"/>
            <a:ext cx="4428173" cy="1246418"/>
          </a:xfrm>
        </p:spPr>
        <p:txBody>
          <a:bodyPr/>
          <a:lstStyle>
            <a:lvl1pPr marL="0" indent="0">
              <a:buNone/>
              <a:defRPr sz="1500"/>
            </a:lvl1pPr>
            <a:lvl2pPr marL="504017" indent="0">
              <a:buNone/>
              <a:defRPr sz="1300"/>
            </a:lvl2pPr>
            <a:lvl3pPr marL="1008035" indent="0">
              <a:buNone/>
              <a:defRPr sz="1100"/>
            </a:lvl3pPr>
            <a:lvl4pPr marL="1512052" indent="0">
              <a:buNone/>
              <a:defRPr sz="1000"/>
            </a:lvl4pPr>
            <a:lvl5pPr marL="2016069" indent="0">
              <a:buNone/>
              <a:defRPr sz="1000"/>
            </a:lvl5pPr>
            <a:lvl6pPr marL="2520086" indent="0">
              <a:buNone/>
              <a:defRPr sz="1000"/>
            </a:lvl6pPr>
            <a:lvl7pPr marL="3024104" indent="0">
              <a:buNone/>
              <a:defRPr sz="1000"/>
            </a:lvl7pPr>
            <a:lvl8pPr marL="3528121" indent="0">
              <a:buNone/>
              <a:defRPr sz="1000"/>
            </a:lvl8pPr>
            <a:lvl9pPr marL="4032138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AD82-992F-4DB7-8119-42C1F41877A7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4F7E8-C5B4-47EF-A3D2-1A7E363F6C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102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9016" y="425308"/>
            <a:ext cx="6642259" cy="1770063"/>
          </a:xfrm>
          <a:prstGeom prst="rect">
            <a:avLst/>
          </a:prstGeom>
        </p:spPr>
        <p:txBody>
          <a:bodyPr vert="horz" lIns="100803" tIns="50402" rIns="100803" bIns="50402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9016" y="2478090"/>
            <a:ext cx="6642259" cy="7008956"/>
          </a:xfrm>
          <a:prstGeom prst="rect">
            <a:avLst/>
          </a:prstGeom>
        </p:spPr>
        <p:txBody>
          <a:bodyPr vert="horz" lIns="100803" tIns="50402" rIns="100803" bIns="50402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9016" y="9843516"/>
            <a:ext cx="1722067" cy="565436"/>
          </a:xfrm>
          <a:prstGeom prst="rect">
            <a:avLst/>
          </a:prstGeom>
        </p:spPr>
        <p:txBody>
          <a:bodyPr vert="horz" lIns="100803" tIns="50402" rIns="100803" bIns="50402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9AD82-992F-4DB7-8119-42C1F41877A7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21600" y="9843516"/>
            <a:ext cx="2337091" cy="565436"/>
          </a:xfrm>
          <a:prstGeom prst="rect">
            <a:avLst/>
          </a:prstGeom>
        </p:spPr>
        <p:txBody>
          <a:bodyPr vert="horz" lIns="100803" tIns="50402" rIns="100803" bIns="50402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289208" y="9843516"/>
            <a:ext cx="1722067" cy="565436"/>
          </a:xfrm>
          <a:prstGeom prst="rect">
            <a:avLst/>
          </a:prstGeom>
        </p:spPr>
        <p:txBody>
          <a:bodyPr vert="horz" lIns="100803" tIns="50402" rIns="100803" bIns="50402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4F7E8-C5B4-47EF-A3D2-1A7E363F6C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959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8035" rtl="0" eaLnBrk="1" latinLnBrk="0" hangingPunct="1">
        <a:spcBef>
          <a:spcPct val="0"/>
        </a:spcBef>
        <a:buNone/>
        <a:defRPr kumimoji="1"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8013" indent="-378013" algn="l" defTabSz="1008035" rtl="0" eaLnBrk="1" latinLnBrk="0" hangingPunct="1">
        <a:spcBef>
          <a:spcPct val="20000"/>
        </a:spcBef>
        <a:buFont typeface="Arial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9028" indent="-315011" algn="l" defTabSz="1008035" rtl="0" eaLnBrk="1" latinLnBrk="0" hangingPunct="1">
        <a:spcBef>
          <a:spcPct val="20000"/>
        </a:spcBef>
        <a:buFont typeface="Arial" pitchFamily="34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60043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4060" indent="-252009" algn="l" defTabSz="1008035" rtl="0" eaLnBrk="1" latinLnBrk="0" hangingPunct="1">
        <a:spcBef>
          <a:spcPct val="20000"/>
        </a:spcBef>
        <a:buFont typeface="Arial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8078" indent="-252009" algn="l" defTabSz="1008035" rtl="0" eaLnBrk="1" latinLnBrk="0" hangingPunct="1">
        <a:spcBef>
          <a:spcPct val="20000"/>
        </a:spcBef>
        <a:buFont typeface="Arial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2095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6112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80130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4147" indent="-252009" algn="l" defTabSz="1008035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803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17" algn="l" defTabSz="100803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8035" algn="l" defTabSz="100803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2052" algn="l" defTabSz="100803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6069" algn="l" defTabSz="100803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20086" algn="l" defTabSz="100803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4104" algn="l" defTabSz="100803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8121" algn="l" defTabSz="100803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2138" algn="l" defTabSz="100803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ixabay.com/en/flute-music-classic-jazz-play-306396/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gif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ixabay.com/en/flute-music-classic-jazz-play-306396/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gif"/><Relationship Id="rId9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ixabay.com/en/flute-music-classic-jazz-play-306396/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gif"/><Relationship Id="rId9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034BEB4B-AAA6-C021-7944-780D7AAE83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7830467"/>
            <a:ext cx="7380288" cy="2760298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32822" y="160640"/>
            <a:ext cx="7413109" cy="576063"/>
          </a:xfrm>
        </p:spPr>
        <p:txBody>
          <a:bodyPr>
            <a:normAutofit/>
          </a:bodyPr>
          <a:lstStyle/>
          <a:p>
            <a:r>
              <a:rPr lang="ja-JP" altLang="en-US" sz="2000" dirty="0">
                <a:latin typeface="HGP創英角ﾎﾟｯﾌﾟ体" pitchFamily="50" charset="-128"/>
                <a:ea typeface="HGP創英角ﾎﾟｯﾌﾟ体" pitchFamily="50" charset="-128"/>
              </a:rPr>
              <a:t>ふれあいアトリウムライブ！</a:t>
            </a:r>
          </a:p>
        </p:txBody>
      </p:sp>
      <p:sp>
        <p:nvSpPr>
          <p:cNvPr id="8" name="テキスト ボックス 7"/>
          <p:cNvSpPr txBox="1"/>
          <p:nvPr/>
        </p:nvSpPr>
        <p:spPr bwMode="white">
          <a:xfrm>
            <a:off x="1801507" y="784303"/>
            <a:ext cx="3797105" cy="10866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lIns="100803" tIns="50402" rIns="100803" bIns="50402" rtlCol="0">
            <a:spAutoFit/>
          </a:bodyPr>
          <a:lstStyle/>
          <a:p>
            <a:pPr algn="ctr"/>
            <a:r>
              <a:rPr lang="ja-JP" altLang="en-US" sz="1800" dirty="0">
                <a:latin typeface="HGP創英角ｺﾞｼｯｸUB" pitchFamily="50" charset="-128"/>
                <a:ea typeface="HGP創英角ｺﾞｼｯｸUB" pitchFamily="50" charset="-128"/>
              </a:rPr>
              <a:t>２０２４年</a:t>
            </a:r>
            <a:r>
              <a:rPr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１０</a:t>
            </a:r>
            <a:r>
              <a:rPr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月</a:t>
            </a:r>
            <a:r>
              <a:rPr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１</a:t>
            </a:r>
            <a:r>
              <a:rPr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日</a:t>
            </a:r>
            <a:r>
              <a:rPr lang="ja-JP" altLang="en-US" sz="1800" dirty="0">
                <a:latin typeface="HGP創英角ｺﾞｼｯｸUB" pitchFamily="50" charset="-128"/>
                <a:ea typeface="HGP創英角ｺﾞｼｯｸUB" pitchFamily="50" charset="-128"/>
              </a:rPr>
              <a:t>（火）</a:t>
            </a:r>
            <a:endParaRPr lang="en-US" altLang="ja-JP" sz="18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1800" dirty="0">
                <a:latin typeface="HGP創英角ｺﾞｼｯｸUB" pitchFamily="50" charset="-128"/>
                <a:ea typeface="HGP創英角ｺﾞｼｯｸUB" pitchFamily="50" charset="-128"/>
              </a:rPr>
              <a:t>１２：２０～１２：５０</a:t>
            </a:r>
            <a:endParaRPr lang="en-US" altLang="ja-JP" sz="18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1800" dirty="0">
                <a:latin typeface="HGP創英角ｺﾞｼｯｸUB" pitchFamily="50" charset="-128"/>
                <a:ea typeface="HGP創英角ｺﾞｼｯｸUB" pitchFamily="50" charset="-128"/>
              </a:rPr>
              <a:t>ＯＫＢふれあい会館　２階アトリウム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529905" y="3451211"/>
            <a:ext cx="3499575" cy="3360822"/>
          </a:xfrm>
          <a:prstGeom prst="rect">
            <a:avLst/>
          </a:prstGeom>
          <a:noFill/>
        </p:spPr>
        <p:txBody>
          <a:bodyPr wrap="square" lIns="100803" tIns="50402" rIns="100803" bIns="50402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800" b="1" dirty="0">
                <a:latin typeface="+mn-ea"/>
              </a:rPr>
              <a:t>♬　アニーローリー</a:t>
            </a:r>
            <a:endParaRPr lang="en-US" altLang="ja-JP" sz="180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800" b="1" dirty="0">
                <a:latin typeface="+mn-ea"/>
              </a:rPr>
              <a:t>♬　庭の千草</a:t>
            </a:r>
            <a:endParaRPr lang="en-US" altLang="ja-JP" sz="180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800" b="1" dirty="0">
                <a:latin typeface="+mn-ea"/>
              </a:rPr>
              <a:t>♬　広い河の岸辺</a:t>
            </a:r>
            <a:endParaRPr lang="en-US" altLang="ja-JP" sz="180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800" b="1" dirty="0">
                <a:latin typeface="+mn-ea"/>
              </a:rPr>
              <a:t>♬　ユー・レイズ・ミー・アップ</a:t>
            </a:r>
            <a:endParaRPr lang="en-US" altLang="ja-JP" sz="1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800" b="1" dirty="0">
                <a:latin typeface="+mn-ea"/>
              </a:rPr>
              <a:t>♬　ダニーボーイ</a:t>
            </a:r>
            <a:endParaRPr lang="en-US" altLang="ja-JP" sz="180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800" b="1" dirty="0">
                <a:latin typeface="+mn-ea"/>
              </a:rPr>
              <a:t>♬　心の旅</a:t>
            </a:r>
            <a:endParaRPr lang="en-US" altLang="ja-JP" sz="180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800" b="1" dirty="0">
                <a:latin typeface="+mn-ea"/>
              </a:rPr>
              <a:t>♬　瑠璃色の地球</a:t>
            </a:r>
            <a:endParaRPr lang="en-US" altLang="ja-JP" sz="180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800" b="1" dirty="0">
                <a:latin typeface="+mn-ea"/>
              </a:rPr>
              <a:t>♬　ふるさと</a:t>
            </a:r>
            <a:endParaRPr lang="en-US" altLang="ja-JP" sz="1800" b="1" dirty="0">
              <a:latin typeface="+mn-ea"/>
            </a:endParaRPr>
          </a:p>
        </p:txBody>
      </p:sp>
      <p:sp>
        <p:nvSpPr>
          <p:cNvPr id="13" name="テキスト ボックス 12"/>
          <p:cNvSpPr txBox="1"/>
          <p:nvPr/>
        </p:nvSpPr>
        <p:spPr bwMode="hidden">
          <a:xfrm>
            <a:off x="3500608" y="7011430"/>
            <a:ext cx="3645920" cy="478815"/>
          </a:xfrm>
          <a:prstGeom prst="rect">
            <a:avLst/>
          </a:prstGeom>
          <a:solidFill>
            <a:schemeClr val="bg1"/>
          </a:solidFill>
        </p:spPr>
        <p:txBody>
          <a:bodyPr wrap="square" lIns="100803" tIns="50402" rIns="100803" bIns="50402" rtlCol="0">
            <a:spAutoFit/>
          </a:bodyPr>
          <a:lstStyle/>
          <a:p>
            <a:r>
              <a:rPr lang="ja-JP" altLang="en-US" sz="1400" dirty="0">
                <a:latin typeface="+mn-ea"/>
                <a:ea typeface="HGP教科書体" pitchFamily="18" charset="-128"/>
              </a:rPr>
              <a:t>　</a:t>
            </a:r>
            <a:r>
              <a:rPr lang="en-US" altLang="ja-JP" sz="1050" dirty="0">
                <a:latin typeface="HGP教科書体" pitchFamily="18" charset="-128"/>
                <a:ea typeface="HGP教科書体" pitchFamily="18" charset="-128"/>
              </a:rPr>
              <a:t>※</a:t>
            </a:r>
            <a:r>
              <a:rPr lang="ja-JP" altLang="en-US" sz="1050" dirty="0">
                <a:latin typeface="HGP教科書体" pitchFamily="18" charset="-128"/>
                <a:ea typeface="HGP教科書体" pitchFamily="18" charset="-128"/>
              </a:rPr>
              <a:t>曲目等、都合で変更になる場合があります。</a:t>
            </a:r>
            <a:endParaRPr lang="en-US" altLang="ja-JP" sz="1050" dirty="0">
              <a:latin typeface="HGP教科書体" pitchFamily="18" charset="-128"/>
              <a:ea typeface="HGP教科書体" pitchFamily="18" charset="-128"/>
            </a:endParaRPr>
          </a:p>
          <a:p>
            <a:r>
              <a:rPr lang="ja-JP" altLang="en-US" sz="1050" dirty="0">
                <a:latin typeface="HGP教科書体" pitchFamily="18" charset="-128"/>
                <a:ea typeface="HGP教科書体" pitchFamily="18" charset="-128"/>
              </a:rPr>
              <a:t>　　　ご了承ください。</a:t>
            </a:r>
            <a:endParaRPr lang="en-US" altLang="ja-JP" sz="1050" dirty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183287" y="2917426"/>
            <a:ext cx="30335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HG創英ﾌﾟﾚｾﾞﾝｽEB" pitchFamily="17" charset="-128"/>
                <a:ea typeface="HG創英ﾌﾟﾚｾﾞﾝｽEB" pitchFamily="17" charset="-128"/>
              </a:rPr>
              <a:t>♪　Ｐｒｏｇｒａｍ　♪</a:t>
            </a:r>
            <a:endParaRPr lang="en-US" altLang="ja-JP" sz="1600" dirty="0">
              <a:latin typeface="HG創英ﾌﾟﾚｾﾞﾝｽEB" pitchFamily="17" charset="-128"/>
              <a:ea typeface="HG創英ﾌﾟﾚｾﾞﾝｽEB" pitchFamily="17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6066408" y="553108"/>
            <a:ext cx="936104" cy="382992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1008126" rtl="0" eaLnBrk="1" latinLnBrk="0" hangingPunct="1"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04063" algn="l" defTabSz="1008126" rtl="0" eaLnBrk="1" latinLnBrk="0" hangingPunct="1"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08126" algn="l" defTabSz="1008126" rtl="0" eaLnBrk="1" latinLnBrk="0" hangingPunct="1"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12189" algn="l" defTabSz="1008126" rtl="0" eaLnBrk="1" latinLnBrk="0" hangingPunct="1"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16252" algn="l" defTabSz="1008126" rtl="0" eaLnBrk="1" latinLnBrk="0" hangingPunct="1"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20315" algn="l" defTabSz="1008126" rtl="0" eaLnBrk="1" latinLnBrk="0" hangingPunct="1"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24378" algn="l" defTabSz="1008126" rtl="0" eaLnBrk="1" latinLnBrk="0" hangingPunct="1"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28441" algn="l" defTabSz="1008126" rtl="0" eaLnBrk="1" latinLnBrk="0" hangingPunct="1"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32504" algn="l" defTabSz="1008126" rtl="0" eaLnBrk="1" latinLnBrk="0" hangingPunct="1"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200" b="1" dirty="0">
                <a:solidFill>
                  <a:schemeClr val="tx1"/>
                </a:solidFill>
              </a:rPr>
              <a:t>観覧無料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A98B7FB-345E-980C-B822-EF51BE4D2B6E}"/>
              </a:ext>
            </a:extLst>
          </p:cNvPr>
          <p:cNvSpPr txBox="1"/>
          <p:nvPr/>
        </p:nvSpPr>
        <p:spPr>
          <a:xfrm>
            <a:off x="597805" y="2075865"/>
            <a:ext cx="6184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ミュージックベルサークル</a:t>
            </a:r>
            <a:r>
              <a:rPr lang="ja-JP" altLang="en-US" sz="16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　</a:t>
            </a:r>
            <a:r>
              <a:rPr lang="ja-JP" altLang="en-US" sz="36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ティンカーベル</a:t>
            </a: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ACD90DFB-4046-6039-EE6A-B9524D10F0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49913" y="4295059"/>
            <a:ext cx="2894367" cy="217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784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A1E8F92-82D4-3712-2985-0BEB0E5EDF46}"/>
              </a:ext>
            </a:extLst>
          </p:cNvPr>
          <p:cNvSpPr/>
          <p:nvPr/>
        </p:nvSpPr>
        <p:spPr>
          <a:xfrm>
            <a:off x="1590056" y="4863463"/>
            <a:ext cx="4929623" cy="2967004"/>
          </a:xfrm>
          <a:prstGeom prst="rect">
            <a:avLst/>
          </a:prstGeom>
        </p:spPr>
        <p:txBody>
          <a:bodyPr wrap="square" lIns="100813" tIns="50406" rIns="100813" bIns="50406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♫１０月８日（火）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声楽（テノール）独唱　　　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山﨑 英明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♫１０月１５日（火）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アコースティックギター　　</a:t>
            </a:r>
            <a:r>
              <a:rPr lang="en-US" altLang="ja-JP" sz="1200" b="1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Bizan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Gut(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ﾋﾞｻﾞﾝ ｶﾞｯﾄ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pPr>
              <a:lnSpc>
                <a:spcPct val="150000"/>
              </a:lnSpc>
            </a:pPr>
            <a:endParaRPr lang="en-US" altLang="ja-JP" sz="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♫１０月２２日（火）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管楽器とピアノによるアンサンブル　　アンサンブル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Reve</a:t>
            </a:r>
          </a:p>
          <a:p>
            <a:pPr>
              <a:lnSpc>
                <a:spcPct val="150000"/>
              </a:lnSpc>
            </a:pPr>
            <a:endParaRPr lang="en-US" altLang="ja-JP" sz="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♫１１月５日（火）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声楽　　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Brilliant(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ﾌﾞﾘﾘｱﾝﾄ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594180" y="4680587"/>
            <a:ext cx="6167382" cy="314988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>
          <a:xfrm>
            <a:off x="2106308" y="4502371"/>
            <a:ext cx="3167672" cy="31251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ja-JP" altLang="en-US" sz="1600" dirty="0">
                <a:latin typeface="HGP創英角ﾎﾟｯﾌﾟ体" pitchFamily="50" charset="-128"/>
                <a:ea typeface="HGP創英角ﾎﾟｯﾌﾟ体" pitchFamily="50" charset="-128"/>
              </a:rPr>
              <a:t>ふれあいアトリウムライブ！ご案内　</a:t>
            </a:r>
            <a:endParaRPr lang="ja-JP" altLang="en-US" sz="1600" dirty="0"/>
          </a:p>
        </p:txBody>
      </p:sp>
      <p:sp>
        <p:nvSpPr>
          <p:cNvPr id="8" name="テキスト ボックス 5"/>
          <p:cNvSpPr txBox="1"/>
          <p:nvPr/>
        </p:nvSpPr>
        <p:spPr>
          <a:xfrm>
            <a:off x="2606839" y="9787279"/>
            <a:ext cx="2247266" cy="378787"/>
          </a:xfrm>
          <a:prstGeom prst="rect">
            <a:avLst/>
          </a:prstGeom>
          <a:noFill/>
        </p:spPr>
        <p:txBody>
          <a:bodyPr wrap="square" lIns="100803" tIns="50402" rIns="100803" bIns="50402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dirty="0"/>
              <a:t>ＯＫＢふれあい会館</a:t>
            </a:r>
          </a:p>
        </p:txBody>
      </p:sp>
      <p:sp>
        <p:nvSpPr>
          <p:cNvPr id="9" name="テキスト ボックス 6"/>
          <p:cNvSpPr txBox="1"/>
          <p:nvPr/>
        </p:nvSpPr>
        <p:spPr>
          <a:xfrm>
            <a:off x="2490601" y="10096265"/>
            <a:ext cx="2479742" cy="518091"/>
          </a:xfrm>
          <a:prstGeom prst="rect">
            <a:avLst/>
          </a:prstGeom>
          <a:noFill/>
        </p:spPr>
        <p:txBody>
          <a:bodyPr wrap="square" lIns="100803" tIns="50402" rIns="100803" bIns="50402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300" dirty="0"/>
              <a:t>岐阜市薮田南５丁目１４番５３号</a:t>
            </a:r>
            <a:endParaRPr lang="en-US" altLang="ja-JP" sz="1300" dirty="0"/>
          </a:p>
          <a:p>
            <a:pPr algn="ctr"/>
            <a:r>
              <a:rPr lang="ja-JP" altLang="en-US" sz="1300" dirty="0"/>
              <a:t>ＴＥＬ　０５８－２７７－１１１１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9630797"/>
            <a:ext cx="73802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ja-JP" sz="800" dirty="0"/>
              <a:t>主催　</a:t>
            </a:r>
            <a:r>
              <a:rPr lang="ja-JP" altLang="en-US" sz="800" dirty="0"/>
              <a:t>岐阜県</a:t>
            </a:r>
            <a:r>
              <a:rPr lang="ja-JP" altLang="ja-JP" sz="800" dirty="0"/>
              <a:t>県民ふれあい会館指定管理者　ふれあいファシリティズ</a:t>
            </a:r>
          </a:p>
        </p:txBody>
      </p:sp>
      <p:pic>
        <p:nvPicPr>
          <p:cNvPr id="1026" name="Picture 2" descr="C:\Users\14\AppData\Local\Microsoft\Windows\Temporary Internet Files\Content.IE5\D66N01H9\cc-library01001108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55431">
            <a:off x="713016" y="4993809"/>
            <a:ext cx="716847" cy="333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図 9" descr="八分&lt;strong&gt;音符&lt;/strong&gt;: 素材庭園（フリー&lt;strong&gt;イラスト&lt;/strong&gt;素材集） ～花・動物 ..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49084">
            <a:off x="5526392" y="7128066"/>
            <a:ext cx="384869" cy="481370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E70298A3-A658-DF0E-11F5-1621A35A9D7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854976" y="7111449"/>
            <a:ext cx="432926" cy="455712"/>
          </a:xfrm>
          <a:prstGeom prst="rect">
            <a:avLst/>
          </a:prstGeom>
        </p:spPr>
      </p:pic>
      <p:sp>
        <p:nvSpPr>
          <p:cNvPr id="18" name="角丸四角形 5">
            <a:extLst>
              <a:ext uri="{FF2B5EF4-FFF2-40B4-BE49-F238E27FC236}">
                <a16:creationId xmlns:a16="http://schemas.microsoft.com/office/drawing/2014/main" id="{CBE5A91C-32C5-D253-A200-6FBAC09349B4}"/>
              </a:ext>
            </a:extLst>
          </p:cNvPr>
          <p:cNvSpPr/>
          <p:nvPr/>
        </p:nvSpPr>
        <p:spPr>
          <a:xfrm>
            <a:off x="618318" y="8379092"/>
            <a:ext cx="6144826" cy="11554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2CEE974A-093F-55D1-7362-7DDB6D60B90E}"/>
              </a:ext>
            </a:extLst>
          </p:cNvPr>
          <p:cNvSpPr txBox="1">
            <a:spLocks/>
          </p:cNvSpPr>
          <p:nvPr/>
        </p:nvSpPr>
        <p:spPr bwMode="white">
          <a:xfrm>
            <a:off x="2323338" y="8175382"/>
            <a:ext cx="2720178" cy="33961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HGP創英角ﾎﾟｯﾌﾟ体" pitchFamily="50" charset="-128"/>
                <a:ea typeface="HGP創英角ﾎﾟｯﾌﾟ体" pitchFamily="50" charset="-128"/>
              </a:rPr>
              <a:t>ふれあいいけ花展　ご案内</a:t>
            </a:r>
            <a:endParaRPr lang="ja-JP" altLang="en-US" sz="1600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F4F3CAF-C2FD-918A-66D2-7920B372E991}"/>
              </a:ext>
            </a:extLst>
          </p:cNvPr>
          <p:cNvSpPr txBox="1"/>
          <p:nvPr/>
        </p:nvSpPr>
        <p:spPr>
          <a:xfrm>
            <a:off x="966496" y="8671475"/>
            <a:ext cx="239840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b="1" dirty="0">
                <a:latin typeface="+mn-ea"/>
              </a:rPr>
              <a:t>９</a:t>
            </a:r>
            <a:r>
              <a:rPr lang="ja-JP" altLang="en-US" sz="1200" b="1" dirty="0">
                <a:latin typeface="+mn-ea"/>
              </a:rPr>
              <a:t>月</a:t>
            </a:r>
            <a:r>
              <a:rPr lang="ja-JP" altLang="en-US" sz="1800" b="1" dirty="0">
                <a:latin typeface="+mn-ea"/>
              </a:rPr>
              <a:t>１３</a:t>
            </a:r>
            <a:r>
              <a:rPr lang="ja-JP" altLang="en-US" sz="1200" b="1" dirty="0">
                <a:latin typeface="+mn-ea"/>
              </a:rPr>
              <a:t>日（金）・</a:t>
            </a:r>
            <a:r>
              <a:rPr lang="ja-JP" altLang="en-US" sz="1800" b="1" dirty="0">
                <a:latin typeface="+mn-ea"/>
              </a:rPr>
              <a:t>１４</a:t>
            </a:r>
            <a:r>
              <a:rPr lang="ja-JP" altLang="en-US" sz="1600" b="1" dirty="0">
                <a:latin typeface="+mn-ea"/>
              </a:rPr>
              <a:t>日</a:t>
            </a:r>
            <a:r>
              <a:rPr lang="ja-JP" altLang="en-US" sz="1200" b="1" dirty="0">
                <a:latin typeface="+mn-ea"/>
              </a:rPr>
              <a:t>（土） </a:t>
            </a:r>
            <a:endParaRPr lang="en-US" altLang="ja-JP" sz="1200" b="1" dirty="0">
              <a:latin typeface="+mn-ea"/>
            </a:endParaRPr>
          </a:p>
          <a:p>
            <a:r>
              <a:rPr lang="ja-JP" altLang="en-US" sz="1200" b="1" dirty="0">
                <a:latin typeface="+mn-ea"/>
              </a:rPr>
              <a:t>　　　</a:t>
            </a:r>
            <a:r>
              <a:rPr lang="en-US" altLang="ja-JP" sz="1600" b="1" dirty="0">
                <a:latin typeface="+mn-ea"/>
              </a:rPr>
              <a:t>10</a:t>
            </a:r>
            <a:r>
              <a:rPr lang="ja-JP" altLang="en-US" sz="1600" b="1" dirty="0">
                <a:latin typeface="+mn-ea"/>
              </a:rPr>
              <a:t>：</a:t>
            </a:r>
            <a:r>
              <a:rPr lang="en-US" altLang="ja-JP" sz="1600" b="1" dirty="0">
                <a:latin typeface="+mn-ea"/>
              </a:rPr>
              <a:t>00</a:t>
            </a:r>
            <a:r>
              <a:rPr lang="ja-JP" altLang="en-US" sz="1600" b="1" dirty="0">
                <a:latin typeface="+mn-ea"/>
              </a:rPr>
              <a:t>～</a:t>
            </a:r>
            <a:r>
              <a:rPr lang="en-US" altLang="ja-JP" sz="1600" b="1" dirty="0">
                <a:latin typeface="+mn-ea"/>
              </a:rPr>
              <a:t>15</a:t>
            </a:r>
            <a:r>
              <a:rPr lang="ja-JP" altLang="en-US" sz="1600" b="1" dirty="0">
                <a:latin typeface="+mn-ea"/>
              </a:rPr>
              <a:t>：</a:t>
            </a:r>
            <a:r>
              <a:rPr lang="en-US" altLang="ja-JP" sz="1600" b="1" dirty="0">
                <a:latin typeface="+mn-ea"/>
              </a:rPr>
              <a:t>00</a:t>
            </a:r>
          </a:p>
          <a:p>
            <a:r>
              <a:rPr lang="en-US" altLang="ja-JP" sz="800" b="1" dirty="0">
                <a:latin typeface="+mn-ea"/>
              </a:rPr>
              <a:t>※</a:t>
            </a:r>
            <a:r>
              <a:rPr lang="ja-JP" altLang="en-US" sz="800" b="1" dirty="0">
                <a:latin typeface="+mn-ea"/>
              </a:rPr>
              <a:t>１３日は、</a:t>
            </a:r>
            <a:r>
              <a:rPr lang="en-US" altLang="ja-JP" sz="800" b="1" dirty="0">
                <a:latin typeface="+mn-ea"/>
              </a:rPr>
              <a:t>21</a:t>
            </a:r>
            <a:r>
              <a:rPr lang="ja-JP" altLang="en-US" sz="800" b="1" dirty="0">
                <a:latin typeface="+mn-ea"/>
              </a:rPr>
              <a:t>：</a:t>
            </a:r>
            <a:r>
              <a:rPr lang="en-US" altLang="ja-JP" sz="800" b="1" dirty="0">
                <a:latin typeface="+mn-ea"/>
              </a:rPr>
              <a:t>30</a:t>
            </a:r>
            <a:r>
              <a:rPr lang="ja-JP" altLang="en-US" sz="800" b="1" dirty="0">
                <a:latin typeface="+mn-ea"/>
              </a:rPr>
              <a:t>までご鑑賞いただけます。</a:t>
            </a:r>
            <a:endParaRPr lang="en-US" altLang="ja-JP" sz="1600" b="1" dirty="0">
              <a:latin typeface="+mn-ea"/>
            </a:endParaRPr>
          </a:p>
        </p:txBody>
      </p:sp>
      <p:pic>
        <p:nvPicPr>
          <p:cNvPr id="25" name="図 24" descr="[無料イラスト] ピアノ - パブリックドメインQ：著作権フリー ...">
            <a:extLst>
              <a:ext uri="{FF2B5EF4-FFF2-40B4-BE49-F238E27FC236}">
                <a16:creationId xmlns:a16="http://schemas.microsoft.com/office/drawing/2014/main" id="{2CA0CA60-7AB8-BBC8-3B35-AFA8C74C56A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6570" y="4846173"/>
            <a:ext cx="595336" cy="61802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14DB8FD9-A21E-D286-D7B7-665A8BC518E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5481">
            <a:off x="6251098" y="1931678"/>
            <a:ext cx="537163" cy="874225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B950DA6F-1271-3297-AF9C-35A92CD6E14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351" y="8514993"/>
            <a:ext cx="2952329" cy="932238"/>
          </a:xfrm>
          <a:prstGeom prst="rect">
            <a:avLst/>
          </a:prstGeom>
        </p:spPr>
      </p:pic>
      <p:sp>
        <p:nvSpPr>
          <p:cNvPr id="4" name="テキストボックス 2">
            <a:extLst>
              <a:ext uri="{FF2B5EF4-FFF2-40B4-BE49-F238E27FC236}">
                <a16:creationId xmlns:a16="http://schemas.microsoft.com/office/drawing/2014/main" id="{CBACAA76-26D1-6C24-5F3A-667D0A2D5836}"/>
              </a:ext>
            </a:extLst>
          </p:cNvPr>
          <p:cNvSpPr txBox="1"/>
          <p:nvPr/>
        </p:nvSpPr>
        <p:spPr>
          <a:xfrm>
            <a:off x="606453" y="398137"/>
            <a:ext cx="6167382" cy="3718040"/>
          </a:xfrm>
          <a:prstGeom prst="rect">
            <a:avLst/>
          </a:prstGeom>
          <a:noFill/>
          <a:ln w="6350">
            <a:noFill/>
          </a:ln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algn="ctr"/>
            <a:r>
              <a:rPr lang="ja-JP" sz="1400" b="1" kern="100" dirty="0">
                <a:effectLst/>
                <a:ea typeface="AR P丸ゴシック体M04"/>
                <a:cs typeface="AR P丸ゴシック体M04"/>
              </a:rPr>
              <a:t>ミュージックベルサークル</a:t>
            </a:r>
            <a:r>
              <a:rPr lang="ja-JP" sz="105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ja-JP" sz="2000" b="1" kern="100" dirty="0">
                <a:effectLst/>
                <a:ea typeface="AR P丸ゴシック体M04"/>
                <a:cs typeface="AR P丸ゴシック体M04"/>
              </a:rPr>
              <a:t>ティンカーベル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/>
            <a:r>
              <a:rPr lang="en-US" sz="1200" b="1" kern="100" dirty="0">
                <a:effectLst/>
                <a:latin typeface="AR P丸ゴシック体M04"/>
                <a:ea typeface="ＭＳ 明朝" panose="02020609040205080304" pitchFamily="17" charset="-128"/>
                <a:cs typeface="AR P丸ゴシック体M04"/>
              </a:rPr>
              <a:t> 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l"/>
            <a:r>
              <a:rPr lang="ja-JP" sz="1200" kern="100" dirty="0">
                <a:effectLst/>
                <a:ea typeface="AR P丸ゴシック体M04"/>
                <a:cs typeface="AR P丸ゴシック体M04"/>
              </a:rPr>
              <a:t>《プロフィール》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l">
              <a:lnSpc>
                <a:spcPts val="1900"/>
              </a:lnSpc>
            </a:pPr>
            <a:r>
              <a:rPr lang="ja-JP" sz="1200" kern="100" dirty="0">
                <a:effectLst/>
                <a:ea typeface="AR P丸ゴシック体M04"/>
                <a:cs typeface="AR P丸ゴシック体M04"/>
              </a:rPr>
              <a:t>２０１７年４月に大学時代の友人</a:t>
            </a:r>
            <a:r>
              <a:rPr lang="en-US" sz="1200" kern="100" dirty="0">
                <a:effectLst/>
                <a:ea typeface="AR P丸ゴシック体M04"/>
                <a:cs typeface="AR P丸ゴシック体M04"/>
              </a:rPr>
              <a:t>5</a:t>
            </a:r>
            <a:r>
              <a:rPr lang="ja-JP" sz="1200" kern="100" dirty="0">
                <a:effectLst/>
                <a:ea typeface="AR P丸ゴシック体M04"/>
                <a:cs typeface="AR P丸ゴシック体M04"/>
              </a:rPr>
              <a:t>人で結成。月</a:t>
            </a:r>
            <a:r>
              <a:rPr lang="en-US" sz="1200" kern="100" dirty="0">
                <a:effectLst/>
                <a:ea typeface="AR P丸ゴシック体M04"/>
                <a:cs typeface="AR P丸ゴシック体M04"/>
              </a:rPr>
              <a:t>1</a:t>
            </a:r>
            <a:r>
              <a:rPr lang="ja-JP" sz="1200" kern="100" dirty="0">
                <a:effectLst/>
                <a:ea typeface="AR P丸ゴシック体M04"/>
                <a:cs typeface="AR P丸ゴシック体M04"/>
              </a:rPr>
              <a:t>回ほどの練習を楽しんでいます。これまでに、高齢者施設などでのボランティア演奏やぎふ清流文化プラザロビーコンサート出演、ハートフルスクエア</a:t>
            </a:r>
            <a:r>
              <a:rPr lang="en-US" sz="1200" kern="100" dirty="0">
                <a:effectLst/>
                <a:ea typeface="AR P丸ゴシック体M04"/>
                <a:cs typeface="AR P丸ゴシック体M04"/>
              </a:rPr>
              <a:t>G</a:t>
            </a:r>
            <a:r>
              <a:rPr lang="ja-JP" sz="1200" kern="100" dirty="0">
                <a:effectLst/>
                <a:ea typeface="AR P丸ゴシック体M04"/>
                <a:cs typeface="AR P丸ゴシック体M04"/>
              </a:rPr>
              <a:t>交流サロンにてクリスマスコンサートを行うなど少しずつ腕を磨いてきました。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l">
              <a:lnSpc>
                <a:spcPts val="2100"/>
              </a:lnSpc>
            </a:pPr>
            <a:r>
              <a:rPr lang="en-US" sz="140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>
              <a:lnSpc>
                <a:spcPts val="1900"/>
              </a:lnSpc>
            </a:pPr>
            <a:r>
              <a:rPr lang="ja-JP" sz="1200" b="1" kern="100" dirty="0">
                <a:effectLst/>
                <a:ea typeface="AR P丸ゴシック体M04"/>
                <a:cs typeface="AR P丸ゴシック体M04"/>
              </a:rPr>
              <a:t>心をひとつにしてお互いの音と音とをつないでゆく、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>
              <a:lnSpc>
                <a:spcPts val="1900"/>
              </a:lnSpc>
            </a:pPr>
            <a:r>
              <a:rPr lang="ja-JP" sz="1200" b="1" kern="100" dirty="0">
                <a:effectLst/>
                <a:ea typeface="AR P丸ゴシック体M04"/>
                <a:cs typeface="AR P丸ゴシック体M04"/>
              </a:rPr>
              <a:t>音のバトンタッチがベル演奏の醍醐味。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>
              <a:lnSpc>
                <a:spcPts val="1900"/>
              </a:lnSpc>
            </a:pPr>
            <a:r>
              <a:rPr lang="ja-JP" sz="1200" b="1" kern="100" dirty="0">
                <a:effectLst/>
                <a:ea typeface="AR P丸ゴシック体M04"/>
                <a:cs typeface="AR P丸ゴシック体M04"/>
              </a:rPr>
              <a:t>時には息が合わないこともあるけれど、そこはお互い様と笑顔でカバー。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>
              <a:lnSpc>
                <a:spcPts val="1900"/>
              </a:lnSpc>
            </a:pPr>
            <a:r>
              <a:rPr lang="ja-JP" sz="1200" b="1" kern="100" dirty="0">
                <a:effectLst/>
                <a:ea typeface="AR P丸ゴシック体M04"/>
                <a:cs typeface="AR P丸ゴシック体M04"/>
              </a:rPr>
              <a:t>まだまだ未熟な演奏ではありますが、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>
              <a:lnSpc>
                <a:spcPts val="1900"/>
              </a:lnSpc>
            </a:pPr>
            <a:r>
              <a:rPr lang="ja-JP" sz="1200" b="1" kern="100" dirty="0">
                <a:effectLst/>
                <a:ea typeface="AR P丸ゴシック体M04"/>
                <a:cs typeface="AR P丸ゴシック体M04"/>
              </a:rPr>
              <a:t>温かくて華やかなミュージックベルの音色を少しでもお楽しみいただければ幸いです。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>
              <a:lnSpc>
                <a:spcPts val="1900"/>
              </a:lnSpc>
            </a:pPr>
            <a:r>
              <a:rPr lang="en-US" sz="1200" b="1" kern="100" dirty="0">
                <a:effectLst/>
                <a:latin typeface="AR P丸ゴシック体M04"/>
                <a:ea typeface="ＭＳ 明朝" panose="02020609040205080304" pitchFamily="17" charset="-128"/>
                <a:cs typeface="AR P丸ゴシック体M04"/>
              </a:rPr>
              <a:t> </a:t>
            </a:r>
            <a:r>
              <a:rPr lang="en-US" sz="1050" b="1" kern="100" dirty="0">
                <a:effectLst/>
                <a:latin typeface="AR P丸ゴシック体M04"/>
                <a:ea typeface="ＭＳ 明朝" panose="02020609040205080304" pitchFamily="17" charset="-128"/>
                <a:cs typeface="AR P丸ゴシック体M04"/>
              </a:rPr>
              <a:t> 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ctr"/>
            <a:r>
              <a:rPr lang="ja-JP" sz="1200" kern="100" dirty="0">
                <a:effectLst/>
                <a:ea typeface="AR P丸ゴシック体M04"/>
                <a:cs typeface="AR P丸ゴシック体M04"/>
              </a:rPr>
              <a:t>《出 演》 岩間その子・永山桃代・藤井恵子・宮腰きぬ子・安田佳代子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056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A1E8F92-82D4-3712-2985-0BEB0E5EDF46}"/>
              </a:ext>
            </a:extLst>
          </p:cNvPr>
          <p:cNvSpPr/>
          <p:nvPr/>
        </p:nvSpPr>
        <p:spPr>
          <a:xfrm>
            <a:off x="1590056" y="4863463"/>
            <a:ext cx="4929623" cy="2967004"/>
          </a:xfrm>
          <a:prstGeom prst="rect">
            <a:avLst/>
          </a:prstGeom>
        </p:spPr>
        <p:txBody>
          <a:bodyPr wrap="square" lIns="100813" tIns="50406" rIns="100813" bIns="50406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♫１０月８日（火）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声楽（テノール）独唱　　　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山﨑 英明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♫１０月１５日（火）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アコースティックギター　　</a:t>
            </a:r>
            <a:r>
              <a:rPr lang="en-US" altLang="ja-JP" sz="1200" b="1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Bizan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Gut(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ﾋﾞｻﾞﾝ ｶﾞｯﾄ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pPr>
              <a:lnSpc>
                <a:spcPct val="150000"/>
              </a:lnSpc>
            </a:pPr>
            <a:endParaRPr lang="en-US" altLang="ja-JP" sz="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♫１０月２２日（火）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管楽器とピアノによるアンサンブル　　アンサンブル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Reve</a:t>
            </a:r>
          </a:p>
          <a:p>
            <a:pPr>
              <a:lnSpc>
                <a:spcPct val="150000"/>
              </a:lnSpc>
            </a:pPr>
            <a:endParaRPr lang="en-US" altLang="ja-JP" sz="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♫１１月５日（火）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声楽　　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Brilliant(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ﾌﾞﾘﾘｱﾝﾄ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594180" y="4680587"/>
            <a:ext cx="6167382" cy="314988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>
          <a:xfrm>
            <a:off x="2106308" y="4502371"/>
            <a:ext cx="3167672" cy="31251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ja-JP" altLang="en-US" sz="1600" dirty="0">
                <a:latin typeface="HGP創英角ﾎﾟｯﾌﾟ体" pitchFamily="50" charset="-128"/>
                <a:ea typeface="HGP創英角ﾎﾟｯﾌﾟ体" pitchFamily="50" charset="-128"/>
              </a:rPr>
              <a:t>ふれあいアトリウムライブ！ご案内　</a:t>
            </a:r>
            <a:endParaRPr lang="ja-JP" altLang="en-US" sz="1600" dirty="0"/>
          </a:p>
        </p:txBody>
      </p:sp>
      <p:sp>
        <p:nvSpPr>
          <p:cNvPr id="8" name="テキスト ボックス 5"/>
          <p:cNvSpPr txBox="1"/>
          <p:nvPr/>
        </p:nvSpPr>
        <p:spPr>
          <a:xfrm>
            <a:off x="2606839" y="9787279"/>
            <a:ext cx="2247266" cy="378787"/>
          </a:xfrm>
          <a:prstGeom prst="rect">
            <a:avLst/>
          </a:prstGeom>
          <a:noFill/>
        </p:spPr>
        <p:txBody>
          <a:bodyPr wrap="square" lIns="100803" tIns="50402" rIns="100803" bIns="50402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dirty="0"/>
              <a:t>ＯＫＢふれあい会館</a:t>
            </a:r>
          </a:p>
        </p:txBody>
      </p:sp>
      <p:sp>
        <p:nvSpPr>
          <p:cNvPr id="9" name="テキスト ボックス 6"/>
          <p:cNvSpPr txBox="1"/>
          <p:nvPr/>
        </p:nvSpPr>
        <p:spPr>
          <a:xfrm>
            <a:off x="2490601" y="10096265"/>
            <a:ext cx="2479742" cy="518091"/>
          </a:xfrm>
          <a:prstGeom prst="rect">
            <a:avLst/>
          </a:prstGeom>
          <a:noFill/>
        </p:spPr>
        <p:txBody>
          <a:bodyPr wrap="square" lIns="100803" tIns="50402" rIns="100803" bIns="50402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300" dirty="0"/>
              <a:t>岐阜市薮田南５丁目１４番５３号</a:t>
            </a:r>
            <a:endParaRPr lang="en-US" altLang="ja-JP" sz="1300" dirty="0"/>
          </a:p>
          <a:p>
            <a:pPr algn="ctr"/>
            <a:r>
              <a:rPr lang="ja-JP" altLang="en-US" sz="1300" dirty="0"/>
              <a:t>ＴＥＬ　０５８－２７７－１１１１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9630797"/>
            <a:ext cx="73802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ja-JP" sz="800" dirty="0"/>
              <a:t>主催　</a:t>
            </a:r>
            <a:r>
              <a:rPr lang="ja-JP" altLang="en-US" sz="800" dirty="0"/>
              <a:t>岐阜県</a:t>
            </a:r>
            <a:r>
              <a:rPr lang="ja-JP" altLang="ja-JP" sz="800" dirty="0"/>
              <a:t>県民ふれあい会館指定管理者　ふれあいファシリティズ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-12273" y="268530"/>
            <a:ext cx="7380288" cy="378787"/>
          </a:xfrm>
          <a:prstGeom prst="rect">
            <a:avLst/>
          </a:prstGeom>
          <a:noFill/>
          <a:ln>
            <a:noFill/>
          </a:ln>
        </p:spPr>
        <p:txBody>
          <a:bodyPr wrap="square" lIns="100803" tIns="50402" rIns="100803" bIns="50402" rtlCol="0">
            <a:spAutoFit/>
          </a:bodyPr>
          <a:lstStyle/>
          <a:p>
            <a:pPr algn="ctr"/>
            <a:r>
              <a:rPr lang="ja-JP" altLang="en-US" sz="18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♪　プロフィール　♪</a:t>
            </a:r>
          </a:p>
        </p:txBody>
      </p:sp>
      <p:pic>
        <p:nvPicPr>
          <p:cNvPr id="1026" name="Picture 2" descr="C:\Users\14\AppData\Local\Microsoft\Windows\Temporary Internet Files\Content.IE5\D66N01H9\cc-library01001108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55431">
            <a:off x="713016" y="4993809"/>
            <a:ext cx="716847" cy="333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図 9" descr="八分&lt;strong&gt;音符&lt;/strong&gt;: 素材庭園（フリー&lt;strong&gt;イラスト&lt;/strong&gt;素材集） ～花・動物 ..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49084">
            <a:off x="5526392" y="7128066"/>
            <a:ext cx="384869" cy="481370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E70298A3-A658-DF0E-11F5-1621A35A9D7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854976" y="7111449"/>
            <a:ext cx="432926" cy="455712"/>
          </a:xfrm>
          <a:prstGeom prst="rect">
            <a:avLst/>
          </a:prstGeom>
        </p:spPr>
      </p:pic>
      <p:sp>
        <p:nvSpPr>
          <p:cNvPr id="18" name="角丸四角形 5">
            <a:extLst>
              <a:ext uri="{FF2B5EF4-FFF2-40B4-BE49-F238E27FC236}">
                <a16:creationId xmlns:a16="http://schemas.microsoft.com/office/drawing/2014/main" id="{CBE5A91C-32C5-D253-A200-6FBAC09349B4}"/>
              </a:ext>
            </a:extLst>
          </p:cNvPr>
          <p:cNvSpPr/>
          <p:nvPr/>
        </p:nvSpPr>
        <p:spPr>
          <a:xfrm>
            <a:off x="618318" y="8379092"/>
            <a:ext cx="6144826" cy="11554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2CEE974A-093F-55D1-7362-7DDB6D60B90E}"/>
              </a:ext>
            </a:extLst>
          </p:cNvPr>
          <p:cNvSpPr txBox="1">
            <a:spLocks/>
          </p:cNvSpPr>
          <p:nvPr/>
        </p:nvSpPr>
        <p:spPr bwMode="white">
          <a:xfrm>
            <a:off x="2323338" y="8175382"/>
            <a:ext cx="2720178" cy="33961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HGP創英角ﾎﾟｯﾌﾟ体" pitchFamily="50" charset="-128"/>
                <a:ea typeface="HGP創英角ﾎﾟｯﾌﾟ体" pitchFamily="50" charset="-128"/>
              </a:rPr>
              <a:t>ふれあいいけ花展　ご案内</a:t>
            </a:r>
            <a:endParaRPr lang="ja-JP" altLang="en-US" sz="1600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F4F3CAF-C2FD-918A-66D2-7920B372E991}"/>
              </a:ext>
            </a:extLst>
          </p:cNvPr>
          <p:cNvSpPr txBox="1"/>
          <p:nvPr/>
        </p:nvSpPr>
        <p:spPr>
          <a:xfrm>
            <a:off x="966496" y="8671475"/>
            <a:ext cx="239840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b="1" dirty="0">
                <a:latin typeface="+mn-ea"/>
              </a:rPr>
              <a:t>９</a:t>
            </a:r>
            <a:r>
              <a:rPr lang="ja-JP" altLang="en-US" sz="1200" b="1" dirty="0">
                <a:latin typeface="+mn-ea"/>
              </a:rPr>
              <a:t>月</a:t>
            </a:r>
            <a:r>
              <a:rPr lang="ja-JP" altLang="en-US" sz="1800" b="1" dirty="0">
                <a:latin typeface="+mn-ea"/>
              </a:rPr>
              <a:t>１３</a:t>
            </a:r>
            <a:r>
              <a:rPr lang="ja-JP" altLang="en-US" sz="1200" b="1" dirty="0">
                <a:latin typeface="+mn-ea"/>
              </a:rPr>
              <a:t>日（金）・</a:t>
            </a:r>
            <a:r>
              <a:rPr lang="ja-JP" altLang="en-US" sz="1800" b="1" dirty="0">
                <a:latin typeface="+mn-ea"/>
              </a:rPr>
              <a:t>１４</a:t>
            </a:r>
            <a:r>
              <a:rPr lang="ja-JP" altLang="en-US" sz="1600" b="1" dirty="0">
                <a:latin typeface="+mn-ea"/>
              </a:rPr>
              <a:t>日</a:t>
            </a:r>
            <a:r>
              <a:rPr lang="ja-JP" altLang="en-US" sz="1200" b="1" dirty="0">
                <a:latin typeface="+mn-ea"/>
              </a:rPr>
              <a:t>（土） </a:t>
            </a:r>
            <a:endParaRPr lang="en-US" altLang="ja-JP" sz="1200" b="1" dirty="0">
              <a:latin typeface="+mn-ea"/>
            </a:endParaRPr>
          </a:p>
          <a:p>
            <a:r>
              <a:rPr lang="ja-JP" altLang="en-US" sz="1200" b="1" dirty="0">
                <a:latin typeface="+mn-ea"/>
              </a:rPr>
              <a:t>　　　</a:t>
            </a:r>
            <a:r>
              <a:rPr lang="en-US" altLang="ja-JP" sz="1600" b="1" dirty="0">
                <a:latin typeface="+mn-ea"/>
              </a:rPr>
              <a:t>10</a:t>
            </a:r>
            <a:r>
              <a:rPr lang="ja-JP" altLang="en-US" sz="1600" b="1" dirty="0">
                <a:latin typeface="+mn-ea"/>
              </a:rPr>
              <a:t>：</a:t>
            </a:r>
            <a:r>
              <a:rPr lang="en-US" altLang="ja-JP" sz="1600" b="1" dirty="0">
                <a:latin typeface="+mn-ea"/>
              </a:rPr>
              <a:t>00</a:t>
            </a:r>
            <a:r>
              <a:rPr lang="ja-JP" altLang="en-US" sz="1600" b="1" dirty="0">
                <a:latin typeface="+mn-ea"/>
              </a:rPr>
              <a:t>～</a:t>
            </a:r>
            <a:r>
              <a:rPr lang="en-US" altLang="ja-JP" sz="1600" b="1" dirty="0">
                <a:latin typeface="+mn-ea"/>
              </a:rPr>
              <a:t>15</a:t>
            </a:r>
            <a:r>
              <a:rPr lang="ja-JP" altLang="en-US" sz="1600" b="1" dirty="0">
                <a:latin typeface="+mn-ea"/>
              </a:rPr>
              <a:t>：</a:t>
            </a:r>
            <a:r>
              <a:rPr lang="en-US" altLang="ja-JP" sz="1600" b="1" dirty="0">
                <a:latin typeface="+mn-ea"/>
              </a:rPr>
              <a:t>00</a:t>
            </a:r>
          </a:p>
          <a:p>
            <a:r>
              <a:rPr lang="en-US" altLang="ja-JP" sz="800" b="1" dirty="0">
                <a:latin typeface="+mn-ea"/>
              </a:rPr>
              <a:t>※</a:t>
            </a:r>
            <a:r>
              <a:rPr lang="ja-JP" altLang="en-US" sz="800" b="1" dirty="0">
                <a:latin typeface="+mn-ea"/>
              </a:rPr>
              <a:t>１３日は、</a:t>
            </a:r>
            <a:r>
              <a:rPr lang="en-US" altLang="ja-JP" sz="800" b="1" dirty="0">
                <a:latin typeface="+mn-ea"/>
              </a:rPr>
              <a:t>21</a:t>
            </a:r>
            <a:r>
              <a:rPr lang="ja-JP" altLang="en-US" sz="800" b="1" dirty="0">
                <a:latin typeface="+mn-ea"/>
              </a:rPr>
              <a:t>：</a:t>
            </a:r>
            <a:r>
              <a:rPr lang="en-US" altLang="ja-JP" sz="800" b="1" dirty="0">
                <a:latin typeface="+mn-ea"/>
              </a:rPr>
              <a:t>30</a:t>
            </a:r>
            <a:r>
              <a:rPr lang="ja-JP" altLang="en-US" sz="800" b="1" dirty="0">
                <a:latin typeface="+mn-ea"/>
              </a:rPr>
              <a:t>までご鑑賞いただけます。</a:t>
            </a:r>
            <a:endParaRPr lang="en-US" altLang="ja-JP" sz="1600" b="1" dirty="0">
              <a:latin typeface="+mn-ea"/>
            </a:endParaRPr>
          </a:p>
        </p:txBody>
      </p:sp>
      <p:pic>
        <p:nvPicPr>
          <p:cNvPr id="25" name="図 24" descr="[無料イラスト] ピアノ - パブリックドメインQ：著作権フリー ...">
            <a:extLst>
              <a:ext uri="{FF2B5EF4-FFF2-40B4-BE49-F238E27FC236}">
                <a16:creationId xmlns:a16="http://schemas.microsoft.com/office/drawing/2014/main" id="{2CA0CA60-7AB8-BBC8-3B35-AFA8C74C56A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6570" y="4846173"/>
            <a:ext cx="595336" cy="618029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5C4E55C-E681-01BB-68D0-E855E3F7C414}"/>
              </a:ext>
            </a:extLst>
          </p:cNvPr>
          <p:cNvSpPr txBox="1"/>
          <p:nvPr/>
        </p:nvSpPr>
        <p:spPr>
          <a:xfrm>
            <a:off x="484533" y="777758"/>
            <a:ext cx="5379670" cy="14400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ja-JP" altLang="ja-JP" sz="1200" b="1" kern="100" dirty="0">
                <a:latin typeface="Century" panose="02040604050505020304" pitchFamily="18" charset="0"/>
                <a:cs typeface="AR P丸ゴシック体M04"/>
              </a:rPr>
              <a:t>２０１７年</a:t>
            </a:r>
            <a:r>
              <a:rPr lang="ja-JP" altLang="en-US" sz="1200" b="1" kern="100" dirty="0">
                <a:latin typeface="Century" panose="02040604050505020304" pitchFamily="18" charset="0"/>
                <a:cs typeface="AR P丸ゴシック体M04"/>
              </a:rPr>
              <a:t>４</a:t>
            </a:r>
            <a:r>
              <a:rPr lang="ja-JP" altLang="ja-JP" sz="1200" b="1" kern="100" dirty="0">
                <a:latin typeface="Century" panose="02040604050505020304" pitchFamily="18" charset="0"/>
                <a:cs typeface="AR P丸ゴシック体M04"/>
              </a:rPr>
              <a:t>月に大学時代の友人</a:t>
            </a:r>
            <a:r>
              <a:rPr lang="ja-JP" altLang="en-US" sz="1200" b="1" kern="100" dirty="0">
                <a:latin typeface="Century" panose="02040604050505020304" pitchFamily="18" charset="0"/>
                <a:cs typeface="AR P丸ゴシック体M04"/>
              </a:rPr>
              <a:t>５</a:t>
            </a:r>
            <a:r>
              <a:rPr lang="ja-JP" altLang="ja-JP" sz="1200" b="1" kern="100" dirty="0">
                <a:latin typeface="Century" panose="02040604050505020304" pitchFamily="18" charset="0"/>
                <a:cs typeface="AR P丸ゴシック体M04"/>
              </a:rPr>
              <a:t>人で結成。</a:t>
            </a:r>
            <a:endParaRPr lang="en-US" altLang="ja-JP" sz="1200" b="1" kern="100" dirty="0">
              <a:latin typeface="Century" panose="02040604050505020304" pitchFamily="18" charset="0"/>
              <a:cs typeface="AR P丸ゴシック体M04"/>
            </a:endParaRPr>
          </a:p>
          <a:p>
            <a:pPr algn="l">
              <a:lnSpc>
                <a:spcPct val="150000"/>
              </a:lnSpc>
            </a:pPr>
            <a:r>
              <a:rPr lang="ja-JP" altLang="ja-JP" sz="1200" b="1" kern="100" dirty="0">
                <a:latin typeface="Century" panose="02040604050505020304" pitchFamily="18" charset="0"/>
                <a:cs typeface="AR P丸ゴシック体M04"/>
              </a:rPr>
              <a:t>月</a:t>
            </a:r>
            <a:r>
              <a:rPr lang="ja-JP" altLang="en-US" sz="1200" b="1" kern="100" dirty="0">
                <a:latin typeface="Century" panose="02040604050505020304" pitchFamily="18" charset="0"/>
                <a:cs typeface="AR P丸ゴシック体M04"/>
              </a:rPr>
              <a:t>１</a:t>
            </a:r>
            <a:r>
              <a:rPr lang="ja-JP" altLang="ja-JP" sz="1200" b="1" kern="100" dirty="0">
                <a:latin typeface="Century" panose="02040604050505020304" pitchFamily="18" charset="0"/>
                <a:cs typeface="AR P丸ゴシック体M04"/>
              </a:rPr>
              <a:t>回ほどの練習を楽しんでいます。</a:t>
            </a:r>
            <a:endParaRPr lang="en-US" altLang="ja-JP" sz="1200" b="1" kern="100" dirty="0">
              <a:latin typeface="Century" panose="02040604050505020304" pitchFamily="18" charset="0"/>
              <a:cs typeface="AR P丸ゴシック体M04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ja-JP" altLang="ja-JP" sz="1200" b="1" kern="100" dirty="0">
                <a:latin typeface="Century" panose="02040604050505020304" pitchFamily="18" charset="0"/>
                <a:cs typeface="AR P丸ゴシック体M04"/>
              </a:rPr>
              <a:t>これまでに、高齢者施設などでのボランティア演奏やぎふ清流文化プラザロビーコンサート出演、ハートフルスクエア</a:t>
            </a:r>
            <a:r>
              <a:rPr lang="en-US" altLang="ja-JP" sz="1200" b="1" kern="100" dirty="0">
                <a:latin typeface="Century" panose="02040604050505020304" pitchFamily="18" charset="0"/>
                <a:cs typeface="AR P丸ゴシック体M04"/>
              </a:rPr>
              <a:t>G</a:t>
            </a:r>
            <a:r>
              <a:rPr lang="ja-JP" altLang="ja-JP" sz="1200" b="1" kern="100" dirty="0">
                <a:latin typeface="Century" panose="02040604050505020304" pitchFamily="18" charset="0"/>
                <a:cs typeface="AR P丸ゴシック体M04"/>
              </a:rPr>
              <a:t>交流サロンにてクリスマスコンサートを行うなど少しずつ腕を磨いてきました。</a:t>
            </a:r>
            <a:endParaRPr lang="ja-JP" altLang="ja-JP" sz="1200" b="1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E1A9721-05FE-CBEF-E086-67A5EDE4E315}"/>
              </a:ext>
            </a:extLst>
          </p:cNvPr>
          <p:cNvSpPr txBox="1"/>
          <p:nvPr/>
        </p:nvSpPr>
        <p:spPr>
          <a:xfrm>
            <a:off x="377018" y="2568515"/>
            <a:ext cx="6626252" cy="16903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900"/>
              </a:lnSpc>
              <a:spcAft>
                <a:spcPts val="800"/>
              </a:spcAft>
            </a:pPr>
            <a:r>
              <a:rPr lang="ja-JP" altLang="ja-JP" sz="1400" b="1" kern="100" dirty="0">
                <a:latin typeface="+mn-ea"/>
                <a:cs typeface="AR P丸ゴシック体M04"/>
              </a:rPr>
              <a:t>心をひとつにしてお互いの音と音とをつないでゆく、</a:t>
            </a:r>
            <a:endParaRPr lang="ja-JP" altLang="ja-JP" sz="1400" kern="100" dirty="0">
              <a:latin typeface="+mn-ea"/>
              <a:cs typeface="Times New Roman" panose="02020603050405020304" pitchFamily="18" charset="0"/>
            </a:endParaRPr>
          </a:p>
          <a:p>
            <a:pPr algn="ctr">
              <a:lnSpc>
                <a:spcPts val="1900"/>
              </a:lnSpc>
              <a:spcAft>
                <a:spcPts val="800"/>
              </a:spcAft>
            </a:pPr>
            <a:r>
              <a:rPr lang="ja-JP" altLang="ja-JP" sz="1400" b="1" kern="100" dirty="0">
                <a:latin typeface="+mn-ea"/>
                <a:cs typeface="AR P丸ゴシック体M04"/>
              </a:rPr>
              <a:t>音のバトンタッチがベル演奏の醍醐味。</a:t>
            </a:r>
            <a:endParaRPr lang="ja-JP" altLang="ja-JP" sz="1400" kern="100" dirty="0">
              <a:latin typeface="+mn-ea"/>
              <a:cs typeface="Times New Roman" panose="02020603050405020304" pitchFamily="18" charset="0"/>
            </a:endParaRPr>
          </a:p>
          <a:p>
            <a:pPr algn="ctr">
              <a:lnSpc>
                <a:spcPts val="1900"/>
              </a:lnSpc>
              <a:spcAft>
                <a:spcPts val="800"/>
              </a:spcAft>
            </a:pPr>
            <a:r>
              <a:rPr lang="ja-JP" altLang="ja-JP" sz="1400" b="1" kern="100" dirty="0">
                <a:latin typeface="+mn-ea"/>
                <a:cs typeface="AR P丸ゴシック体M04"/>
              </a:rPr>
              <a:t>時には息が合わないこともあるけれど、そこはお互い様と笑顔でカバー。</a:t>
            </a:r>
            <a:endParaRPr lang="en-US" altLang="ja-JP" sz="1400" b="1" kern="100" dirty="0">
              <a:latin typeface="+mn-ea"/>
              <a:cs typeface="AR P丸ゴシック体M04"/>
            </a:endParaRPr>
          </a:p>
          <a:p>
            <a:pPr algn="ctr">
              <a:lnSpc>
                <a:spcPts val="1900"/>
              </a:lnSpc>
              <a:spcAft>
                <a:spcPts val="800"/>
              </a:spcAft>
            </a:pPr>
            <a:r>
              <a:rPr lang="ja-JP" altLang="en-US" sz="1400" b="1" kern="100" dirty="0">
                <a:latin typeface="+mn-ea"/>
                <a:cs typeface="AR P丸ゴシック体M04"/>
              </a:rPr>
              <a:t>まだまだ未熟な演奏ではありますが、</a:t>
            </a:r>
            <a:endParaRPr lang="en-US" altLang="ja-JP" sz="1400" b="1" kern="100" dirty="0">
              <a:latin typeface="+mn-ea"/>
              <a:cs typeface="AR P丸ゴシック体M04"/>
            </a:endParaRPr>
          </a:p>
          <a:p>
            <a:pPr algn="ctr">
              <a:lnSpc>
                <a:spcPts val="1900"/>
              </a:lnSpc>
              <a:spcAft>
                <a:spcPts val="800"/>
              </a:spcAft>
            </a:pPr>
            <a:r>
              <a:rPr lang="ja-JP" altLang="en-US" sz="1400" b="1" kern="100" dirty="0">
                <a:effectLst/>
                <a:latin typeface="+mn-ea"/>
                <a:cs typeface="Times New Roman" panose="02020603050405020304" pitchFamily="18" charset="0"/>
              </a:rPr>
              <a:t>温かくて華やかなミュージックﾍﾞﾙの音色を少しでもお楽しみいただければ幸いです。</a:t>
            </a:r>
            <a:endParaRPr lang="ja-JP" altLang="ja-JP" sz="1400" kern="100" dirty="0">
              <a:effectLst/>
              <a:latin typeface="+mn-ea"/>
              <a:cs typeface="Times New Roman" panose="02020603050405020304" pitchFamily="18" charset="0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14DB8FD9-A21E-D286-D7B7-665A8BC518E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5481">
            <a:off x="6117906" y="1164657"/>
            <a:ext cx="803547" cy="1307761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B950DA6F-1271-3297-AF9C-35A92CD6E14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351" y="8514993"/>
            <a:ext cx="2952329" cy="932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138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32822" y="160640"/>
            <a:ext cx="7413109" cy="576063"/>
          </a:xfrm>
        </p:spPr>
        <p:txBody>
          <a:bodyPr>
            <a:normAutofit/>
          </a:bodyPr>
          <a:lstStyle/>
          <a:p>
            <a:r>
              <a:rPr lang="ja-JP" altLang="en-US" sz="2000" dirty="0">
                <a:latin typeface="HGP創英角ﾎﾟｯﾌﾟ体" pitchFamily="50" charset="-128"/>
                <a:ea typeface="HGP創英角ﾎﾟｯﾌﾟ体" pitchFamily="50" charset="-128"/>
              </a:rPr>
              <a:t>ふれあいアトリウムライブ！</a:t>
            </a:r>
          </a:p>
        </p:txBody>
      </p:sp>
      <p:sp>
        <p:nvSpPr>
          <p:cNvPr id="8" name="テキスト ボックス 7"/>
          <p:cNvSpPr txBox="1"/>
          <p:nvPr/>
        </p:nvSpPr>
        <p:spPr bwMode="white">
          <a:xfrm>
            <a:off x="1801507" y="784303"/>
            <a:ext cx="3797105" cy="10866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lIns="100803" tIns="50402" rIns="100803" bIns="50402" rtlCol="0">
            <a:spAutoFit/>
          </a:bodyPr>
          <a:lstStyle/>
          <a:p>
            <a:pPr algn="ctr"/>
            <a:r>
              <a:rPr lang="ja-JP" altLang="en-US" sz="1800" dirty="0">
                <a:latin typeface="HGP創英角ｺﾞｼｯｸUB" pitchFamily="50" charset="-128"/>
                <a:ea typeface="HGP創英角ｺﾞｼｯｸUB" pitchFamily="50" charset="-128"/>
              </a:rPr>
              <a:t>２０２４年</a:t>
            </a:r>
            <a:r>
              <a:rPr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１０</a:t>
            </a:r>
            <a:r>
              <a:rPr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月</a:t>
            </a:r>
            <a:r>
              <a:rPr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１</a:t>
            </a:r>
            <a:r>
              <a:rPr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日</a:t>
            </a:r>
            <a:r>
              <a:rPr lang="ja-JP" altLang="en-US" sz="1800" dirty="0">
                <a:latin typeface="HGP創英角ｺﾞｼｯｸUB" pitchFamily="50" charset="-128"/>
                <a:ea typeface="HGP創英角ｺﾞｼｯｸUB" pitchFamily="50" charset="-128"/>
              </a:rPr>
              <a:t>（火）</a:t>
            </a:r>
            <a:endParaRPr lang="en-US" altLang="ja-JP" sz="18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1800" dirty="0">
                <a:latin typeface="HGP創英角ｺﾞｼｯｸUB" pitchFamily="50" charset="-128"/>
                <a:ea typeface="HGP創英角ｺﾞｼｯｸUB" pitchFamily="50" charset="-128"/>
              </a:rPr>
              <a:t>１２：２０～１２：５０</a:t>
            </a:r>
            <a:endParaRPr lang="en-US" altLang="ja-JP" sz="18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ja-JP" altLang="en-US" sz="1800" dirty="0">
                <a:latin typeface="HGP創英角ｺﾞｼｯｸUB" pitchFamily="50" charset="-128"/>
                <a:ea typeface="HGP創英角ｺﾞｼｯｸUB" pitchFamily="50" charset="-128"/>
              </a:rPr>
              <a:t>ＯＫＢふれあい会館　２階アトリウム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529905" y="3451211"/>
            <a:ext cx="3499575" cy="3360822"/>
          </a:xfrm>
          <a:prstGeom prst="rect">
            <a:avLst/>
          </a:prstGeom>
          <a:noFill/>
        </p:spPr>
        <p:txBody>
          <a:bodyPr wrap="square" lIns="100803" tIns="50402" rIns="100803" bIns="50402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800" b="1" dirty="0">
                <a:latin typeface="+mn-ea"/>
              </a:rPr>
              <a:t>♬　アニーローリー</a:t>
            </a:r>
            <a:endParaRPr lang="en-US" altLang="ja-JP" sz="180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800" b="1" dirty="0">
                <a:latin typeface="+mn-ea"/>
              </a:rPr>
              <a:t>♬　庭の千草</a:t>
            </a:r>
            <a:endParaRPr lang="en-US" altLang="ja-JP" sz="180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800" b="1" dirty="0">
                <a:latin typeface="+mn-ea"/>
              </a:rPr>
              <a:t>♬　広い河の岸辺</a:t>
            </a:r>
            <a:endParaRPr lang="en-US" altLang="ja-JP" sz="180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800" b="1" dirty="0">
                <a:latin typeface="+mn-ea"/>
              </a:rPr>
              <a:t>♬　ユー・レイズ・ミー・アップ</a:t>
            </a:r>
            <a:endParaRPr lang="en-US" altLang="ja-JP" sz="18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800" b="1" dirty="0">
                <a:latin typeface="+mn-ea"/>
              </a:rPr>
              <a:t>♬　ダニーボーイ</a:t>
            </a:r>
            <a:endParaRPr lang="en-US" altLang="ja-JP" sz="180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800" b="1" dirty="0">
                <a:latin typeface="+mn-ea"/>
              </a:rPr>
              <a:t>♬　心の旅</a:t>
            </a:r>
            <a:endParaRPr lang="en-US" altLang="ja-JP" sz="180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800" b="1" dirty="0">
                <a:latin typeface="+mn-ea"/>
              </a:rPr>
              <a:t>♬　瑠璃色の地球</a:t>
            </a:r>
            <a:endParaRPr lang="en-US" altLang="ja-JP" sz="180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800" b="1" dirty="0">
                <a:latin typeface="+mn-ea"/>
              </a:rPr>
              <a:t>♬　ふるさと</a:t>
            </a:r>
            <a:endParaRPr lang="en-US" altLang="ja-JP" sz="1800" b="1" dirty="0">
              <a:latin typeface="+mn-ea"/>
            </a:endParaRPr>
          </a:p>
        </p:txBody>
      </p:sp>
      <p:sp>
        <p:nvSpPr>
          <p:cNvPr id="13" name="テキスト ボックス 12"/>
          <p:cNvSpPr txBox="1"/>
          <p:nvPr/>
        </p:nvSpPr>
        <p:spPr bwMode="hidden">
          <a:xfrm>
            <a:off x="3500608" y="7011430"/>
            <a:ext cx="3645920" cy="478815"/>
          </a:xfrm>
          <a:prstGeom prst="rect">
            <a:avLst/>
          </a:prstGeom>
          <a:solidFill>
            <a:schemeClr val="bg1"/>
          </a:solidFill>
        </p:spPr>
        <p:txBody>
          <a:bodyPr wrap="square" lIns="100803" tIns="50402" rIns="100803" bIns="50402" rtlCol="0">
            <a:spAutoFit/>
          </a:bodyPr>
          <a:lstStyle/>
          <a:p>
            <a:r>
              <a:rPr lang="ja-JP" altLang="en-US" sz="1400" dirty="0">
                <a:latin typeface="+mn-ea"/>
                <a:ea typeface="HGP教科書体" pitchFamily="18" charset="-128"/>
              </a:rPr>
              <a:t>　</a:t>
            </a:r>
            <a:r>
              <a:rPr lang="en-US" altLang="ja-JP" sz="1050" dirty="0">
                <a:latin typeface="HGP教科書体" pitchFamily="18" charset="-128"/>
                <a:ea typeface="HGP教科書体" pitchFamily="18" charset="-128"/>
              </a:rPr>
              <a:t>※</a:t>
            </a:r>
            <a:r>
              <a:rPr lang="ja-JP" altLang="en-US" sz="1050" dirty="0">
                <a:latin typeface="HGP教科書体" pitchFamily="18" charset="-128"/>
                <a:ea typeface="HGP教科書体" pitchFamily="18" charset="-128"/>
              </a:rPr>
              <a:t>曲目等、都合で変更になる場合があります。</a:t>
            </a:r>
            <a:endParaRPr lang="en-US" altLang="ja-JP" sz="1050" dirty="0">
              <a:latin typeface="HGP教科書体" pitchFamily="18" charset="-128"/>
              <a:ea typeface="HGP教科書体" pitchFamily="18" charset="-128"/>
            </a:endParaRPr>
          </a:p>
          <a:p>
            <a:r>
              <a:rPr lang="ja-JP" altLang="en-US" sz="1050" dirty="0">
                <a:latin typeface="HGP教科書体" pitchFamily="18" charset="-128"/>
                <a:ea typeface="HGP教科書体" pitchFamily="18" charset="-128"/>
              </a:rPr>
              <a:t>　　　ご了承ください。</a:t>
            </a:r>
            <a:endParaRPr lang="en-US" altLang="ja-JP" sz="1050" dirty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183287" y="2917426"/>
            <a:ext cx="30335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HG創英ﾌﾟﾚｾﾞﾝｽEB" pitchFamily="17" charset="-128"/>
                <a:ea typeface="HG創英ﾌﾟﾚｾﾞﾝｽEB" pitchFamily="17" charset="-128"/>
              </a:rPr>
              <a:t>♪　Ｐｒｏｇｒａｍ　♪</a:t>
            </a:r>
            <a:endParaRPr lang="en-US" altLang="ja-JP" sz="1600" dirty="0">
              <a:latin typeface="HG創英ﾌﾟﾚｾﾞﾝｽEB" pitchFamily="17" charset="-128"/>
              <a:ea typeface="HG創英ﾌﾟﾚｾﾞﾝｽEB" pitchFamily="17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6066408" y="553108"/>
            <a:ext cx="936104" cy="367395"/>
          </a:xfrm>
          <a:prstGeom prst="roundRec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1008126" rtl="0" eaLnBrk="1" latinLnBrk="0" hangingPunct="1"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04063" algn="l" defTabSz="1008126" rtl="0" eaLnBrk="1" latinLnBrk="0" hangingPunct="1"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08126" algn="l" defTabSz="1008126" rtl="0" eaLnBrk="1" latinLnBrk="0" hangingPunct="1"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12189" algn="l" defTabSz="1008126" rtl="0" eaLnBrk="1" latinLnBrk="0" hangingPunct="1"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16252" algn="l" defTabSz="1008126" rtl="0" eaLnBrk="1" latinLnBrk="0" hangingPunct="1"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20315" algn="l" defTabSz="1008126" rtl="0" eaLnBrk="1" latinLnBrk="0" hangingPunct="1"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24378" algn="l" defTabSz="1008126" rtl="0" eaLnBrk="1" latinLnBrk="0" hangingPunct="1"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28441" algn="l" defTabSz="1008126" rtl="0" eaLnBrk="1" latinLnBrk="0" hangingPunct="1"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32504" algn="l" defTabSz="1008126" rtl="0" eaLnBrk="1" latinLnBrk="0" hangingPunct="1"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200" b="1" dirty="0">
                <a:solidFill>
                  <a:schemeClr val="tx1"/>
                </a:solidFill>
              </a:rPr>
              <a:t>観覧無料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A98B7FB-345E-980C-B822-EF51BE4D2B6E}"/>
              </a:ext>
            </a:extLst>
          </p:cNvPr>
          <p:cNvSpPr txBox="1"/>
          <p:nvPr/>
        </p:nvSpPr>
        <p:spPr>
          <a:xfrm>
            <a:off x="597805" y="2075865"/>
            <a:ext cx="6184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ミュージックベルサークル</a:t>
            </a:r>
            <a:r>
              <a:rPr lang="ja-JP" altLang="en-US" sz="16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　</a:t>
            </a:r>
            <a:r>
              <a:rPr lang="ja-JP" altLang="en-US" sz="3600" dirty="0"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ティンカーベル</a:t>
            </a: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ACD90DFB-4046-6039-EE6A-B9524D10F0C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49913" y="4295059"/>
            <a:ext cx="2894367" cy="2170775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4ADBAF28-0BB8-76A3-6A96-3AA6CCF62E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822" y="7583958"/>
            <a:ext cx="7413108" cy="3023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386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A1E8F92-82D4-3712-2985-0BEB0E5EDF46}"/>
              </a:ext>
            </a:extLst>
          </p:cNvPr>
          <p:cNvSpPr/>
          <p:nvPr/>
        </p:nvSpPr>
        <p:spPr>
          <a:xfrm>
            <a:off x="1598057" y="5239404"/>
            <a:ext cx="4929623" cy="2967004"/>
          </a:xfrm>
          <a:prstGeom prst="rect">
            <a:avLst/>
          </a:prstGeom>
        </p:spPr>
        <p:txBody>
          <a:bodyPr wrap="square" lIns="100813" tIns="50406" rIns="100813" bIns="50406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♫１０月８日（火）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声楽（テノール）独唱　　　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山﨑 英明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♫１０月１５日（火）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アコースティックギター　　</a:t>
            </a:r>
            <a:r>
              <a:rPr lang="en-US" altLang="ja-JP" sz="1200" b="1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Bizan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Gut(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ﾋﾞｻﾞﾝ ｶﾞｯﾄ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pPr>
              <a:lnSpc>
                <a:spcPct val="150000"/>
              </a:lnSpc>
            </a:pPr>
            <a:endParaRPr lang="en-US" altLang="ja-JP" sz="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♫１０月２２日（火）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管楽器とピアノによるアンサンブル　　アンサンブル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Reve</a:t>
            </a:r>
          </a:p>
          <a:p>
            <a:pPr>
              <a:lnSpc>
                <a:spcPct val="150000"/>
              </a:lnSpc>
            </a:pPr>
            <a:endParaRPr lang="en-US" altLang="ja-JP" sz="8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♫１１月５日（火）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声楽　　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Brilliant(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ﾌﾞﾘﾘｱﾝﾄ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591812" y="5066720"/>
            <a:ext cx="6167382" cy="306177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>
          <a:xfrm>
            <a:off x="2091667" y="4887017"/>
            <a:ext cx="3167672" cy="31251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ja-JP" altLang="en-US" sz="1600" dirty="0">
                <a:latin typeface="HGP創英角ﾎﾟｯﾌﾟ体" pitchFamily="50" charset="-128"/>
                <a:ea typeface="HGP創英角ﾎﾟｯﾌﾟ体" pitchFamily="50" charset="-128"/>
              </a:rPr>
              <a:t>ふれあいアトリウムライブ！ご案内　</a:t>
            </a:r>
            <a:endParaRPr lang="ja-JP" altLang="en-US" sz="1600" dirty="0"/>
          </a:p>
        </p:txBody>
      </p:sp>
      <p:sp>
        <p:nvSpPr>
          <p:cNvPr id="8" name="テキスト ボックス 5"/>
          <p:cNvSpPr txBox="1"/>
          <p:nvPr/>
        </p:nvSpPr>
        <p:spPr>
          <a:xfrm>
            <a:off x="2606839" y="9787279"/>
            <a:ext cx="2247266" cy="378787"/>
          </a:xfrm>
          <a:prstGeom prst="rect">
            <a:avLst/>
          </a:prstGeom>
          <a:noFill/>
        </p:spPr>
        <p:txBody>
          <a:bodyPr wrap="square" lIns="100803" tIns="50402" rIns="100803" bIns="50402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dirty="0"/>
              <a:t>ＯＫＢふれあい会館</a:t>
            </a:r>
          </a:p>
        </p:txBody>
      </p:sp>
      <p:sp>
        <p:nvSpPr>
          <p:cNvPr id="9" name="テキスト ボックス 6"/>
          <p:cNvSpPr txBox="1"/>
          <p:nvPr/>
        </p:nvSpPr>
        <p:spPr>
          <a:xfrm>
            <a:off x="2490601" y="10096265"/>
            <a:ext cx="2479742" cy="518091"/>
          </a:xfrm>
          <a:prstGeom prst="rect">
            <a:avLst/>
          </a:prstGeom>
          <a:noFill/>
        </p:spPr>
        <p:txBody>
          <a:bodyPr wrap="square" lIns="100803" tIns="50402" rIns="100803" bIns="50402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300" dirty="0"/>
              <a:t>岐阜市薮田南５丁目１４番５３号</a:t>
            </a:r>
            <a:endParaRPr lang="en-US" altLang="ja-JP" sz="1300" dirty="0"/>
          </a:p>
          <a:p>
            <a:pPr algn="ctr"/>
            <a:r>
              <a:rPr lang="ja-JP" altLang="en-US" sz="1300" dirty="0"/>
              <a:t>ＴＥＬ　０５８－２７７－１１１１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9630797"/>
            <a:ext cx="73802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ja-JP" sz="800" dirty="0"/>
              <a:t>主催　</a:t>
            </a:r>
            <a:r>
              <a:rPr lang="ja-JP" altLang="en-US" sz="800" dirty="0"/>
              <a:t>岐阜県</a:t>
            </a:r>
            <a:r>
              <a:rPr lang="ja-JP" altLang="ja-JP" sz="800" dirty="0"/>
              <a:t>県民ふれあい会館指定管理者　ふれあいファシリティズ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-14641" y="308940"/>
            <a:ext cx="7380288" cy="378787"/>
          </a:xfrm>
          <a:prstGeom prst="rect">
            <a:avLst/>
          </a:prstGeom>
          <a:noFill/>
          <a:ln>
            <a:noFill/>
          </a:ln>
        </p:spPr>
        <p:txBody>
          <a:bodyPr wrap="square" lIns="100803" tIns="50402" rIns="100803" bIns="50402" rtlCol="0">
            <a:spAutoFit/>
          </a:bodyPr>
          <a:lstStyle/>
          <a:p>
            <a:pPr algn="ctr"/>
            <a:r>
              <a:rPr lang="ja-JP" altLang="en-US" sz="18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♪　プロフィール　♪</a:t>
            </a:r>
          </a:p>
        </p:txBody>
      </p:sp>
      <p:pic>
        <p:nvPicPr>
          <p:cNvPr id="1026" name="Picture 2" descr="C:\Users\14\AppData\Local\Microsoft\Windows\Temporary Internet Files\Content.IE5\D66N01H9\cc-library01001108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55431">
            <a:off x="736511" y="5822839"/>
            <a:ext cx="716847" cy="333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図 9" descr="八分&lt;strong&gt;音符&lt;/strong&gt;: 素材庭園（フリー&lt;strong&gt;イラスト&lt;/strong&gt;素材集） ～花・動物 ..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49084">
            <a:off x="5524024" y="7426093"/>
            <a:ext cx="384869" cy="481370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E70298A3-A658-DF0E-11F5-1621A35A9D7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852608" y="7409476"/>
            <a:ext cx="432926" cy="455712"/>
          </a:xfrm>
          <a:prstGeom prst="rect">
            <a:avLst/>
          </a:prstGeom>
        </p:spPr>
      </p:pic>
      <p:sp>
        <p:nvSpPr>
          <p:cNvPr id="18" name="角丸四角形 5">
            <a:extLst>
              <a:ext uri="{FF2B5EF4-FFF2-40B4-BE49-F238E27FC236}">
                <a16:creationId xmlns:a16="http://schemas.microsoft.com/office/drawing/2014/main" id="{CBE5A91C-32C5-D253-A200-6FBAC09349B4}"/>
              </a:ext>
            </a:extLst>
          </p:cNvPr>
          <p:cNvSpPr/>
          <p:nvPr/>
        </p:nvSpPr>
        <p:spPr>
          <a:xfrm>
            <a:off x="618318" y="8379092"/>
            <a:ext cx="6144826" cy="115546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2CEE974A-093F-55D1-7362-7DDB6D60B90E}"/>
              </a:ext>
            </a:extLst>
          </p:cNvPr>
          <p:cNvSpPr txBox="1">
            <a:spLocks/>
          </p:cNvSpPr>
          <p:nvPr/>
        </p:nvSpPr>
        <p:spPr bwMode="white">
          <a:xfrm>
            <a:off x="2323338" y="8175382"/>
            <a:ext cx="2720178" cy="33961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HGP創英角ﾎﾟｯﾌﾟ体" pitchFamily="50" charset="-128"/>
                <a:ea typeface="HGP創英角ﾎﾟｯﾌﾟ体" pitchFamily="50" charset="-128"/>
              </a:rPr>
              <a:t>ふれあいいけ花展　ご案内</a:t>
            </a:r>
            <a:endParaRPr lang="ja-JP" altLang="en-US" sz="1600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F4F3CAF-C2FD-918A-66D2-7920B372E991}"/>
              </a:ext>
            </a:extLst>
          </p:cNvPr>
          <p:cNvSpPr txBox="1"/>
          <p:nvPr/>
        </p:nvSpPr>
        <p:spPr>
          <a:xfrm>
            <a:off x="966496" y="8671475"/>
            <a:ext cx="239840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b="1" dirty="0">
                <a:latin typeface="+mn-ea"/>
              </a:rPr>
              <a:t>９</a:t>
            </a:r>
            <a:r>
              <a:rPr lang="ja-JP" altLang="en-US" sz="1200" b="1" dirty="0">
                <a:latin typeface="+mn-ea"/>
              </a:rPr>
              <a:t>月</a:t>
            </a:r>
            <a:r>
              <a:rPr lang="ja-JP" altLang="en-US" sz="1800" b="1" dirty="0">
                <a:latin typeface="+mn-ea"/>
              </a:rPr>
              <a:t>１３</a:t>
            </a:r>
            <a:r>
              <a:rPr lang="ja-JP" altLang="en-US" sz="1200" b="1" dirty="0">
                <a:latin typeface="+mn-ea"/>
              </a:rPr>
              <a:t>日（金）・</a:t>
            </a:r>
            <a:r>
              <a:rPr lang="ja-JP" altLang="en-US" sz="1800" b="1" dirty="0">
                <a:latin typeface="+mn-ea"/>
              </a:rPr>
              <a:t>１４</a:t>
            </a:r>
            <a:r>
              <a:rPr lang="ja-JP" altLang="en-US" sz="1600" b="1" dirty="0">
                <a:latin typeface="+mn-ea"/>
              </a:rPr>
              <a:t>日</a:t>
            </a:r>
            <a:r>
              <a:rPr lang="ja-JP" altLang="en-US" sz="1200" b="1" dirty="0">
                <a:latin typeface="+mn-ea"/>
              </a:rPr>
              <a:t>（土） </a:t>
            </a:r>
            <a:endParaRPr lang="en-US" altLang="ja-JP" sz="1200" b="1" dirty="0">
              <a:latin typeface="+mn-ea"/>
            </a:endParaRPr>
          </a:p>
          <a:p>
            <a:r>
              <a:rPr lang="ja-JP" altLang="en-US" sz="1200" b="1" dirty="0">
                <a:latin typeface="+mn-ea"/>
              </a:rPr>
              <a:t>　　　</a:t>
            </a:r>
            <a:r>
              <a:rPr lang="en-US" altLang="ja-JP" sz="1600" b="1" dirty="0">
                <a:latin typeface="+mn-ea"/>
              </a:rPr>
              <a:t>10</a:t>
            </a:r>
            <a:r>
              <a:rPr lang="ja-JP" altLang="en-US" sz="1600" b="1" dirty="0">
                <a:latin typeface="+mn-ea"/>
              </a:rPr>
              <a:t>：</a:t>
            </a:r>
            <a:r>
              <a:rPr lang="en-US" altLang="ja-JP" sz="1600" b="1" dirty="0">
                <a:latin typeface="+mn-ea"/>
              </a:rPr>
              <a:t>00</a:t>
            </a:r>
            <a:r>
              <a:rPr lang="ja-JP" altLang="en-US" sz="1600" b="1" dirty="0">
                <a:latin typeface="+mn-ea"/>
              </a:rPr>
              <a:t>～</a:t>
            </a:r>
            <a:r>
              <a:rPr lang="en-US" altLang="ja-JP" sz="1600" b="1" dirty="0">
                <a:latin typeface="+mn-ea"/>
              </a:rPr>
              <a:t>15</a:t>
            </a:r>
            <a:r>
              <a:rPr lang="ja-JP" altLang="en-US" sz="1600" b="1" dirty="0">
                <a:latin typeface="+mn-ea"/>
              </a:rPr>
              <a:t>：</a:t>
            </a:r>
            <a:r>
              <a:rPr lang="en-US" altLang="ja-JP" sz="1600" b="1" dirty="0">
                <a:latin typeface="+mn-ea"/>
              </a:rPr>
              <a:t>00</a:t>
            </a:r>
          </a:p>
          <a:p>
            <a:r>
              <a:rPr lang="en-US" altLang="ja-JP" sz="800" b="1" dirty="0">
                <a:latin typeface="+mn-ea"/>
              </a:rPr>
              <a:t>※</a:t>
            </a:r>
            <a:r>
              <a:rPr lang="ja-JP" altLang="en-US" sz="800" b="1" dirty="0">
                <a:latin typeface="+mn-ea"/>
              </a:rPr>
              <a:t>１３日は、</a:t>
            </a:r>
            <a:r>
              <a:rPr lang="en-US" altLang="ja-JP" sz="800" b="1" dirty="0">
                <a:latin typeface="+mn-ea"/>
              </a:rPr>
              <a:t>21</a:t>
            </a:r>
            <a:r>
              <a:rPr lang="ja-JP" altLang="en-US" sz="800" b="1" dirty="0">
                <a:latin typeface="+mn-ea"/>
              </a:rPr>
              <a:t>：</a:t>
            </a:r>
            <a:r>
              <a:rPr lang="en-US" altLang="ja-JP" sz="800" b="1" dirty="0">
                <a:latin typeface="+mn-ea"/>
              </a:rPr>
              <a:t>30</a:t>
            </a:r>
            <a:r>
              <a:rPr lang="ja-JP" altLang="en-US" sz="800" b="1" dirty="0">
                <a:latin typeface="+mn-ea"/>
              </a:rPr>
              <a:t>までご鑑賞いただけます。</a:t>
            </a:r>
            <a:endParaRPr lang="en-US" altLang="ja-JP" sz="800" b="1" dirty="0">
              <a:latin typeface="+mn-ea"/>
            </a:endParaRPr>
          </a:p>
        </p:txBody>
      </p:sp>
      <p:pic>
        <p:nvPicPr>
          <p:cNvPr id="25" name="図 24" descr="[無料イラスト] ピアノ - パブリックドメインQ：著作権フリー ...">
            <a:extLst>
              <a:ext uri="{FF2B5EF4-FFF2-40B4-BE49-F238E27FC236}">
                <a16:creationId xmlns:a16="http://schemas.microsoft.com/office/drawing/2014/main" id="{2CA0CA60-7AB8-BBC8-3B35-AFA8C74C56A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6489" y="5371420"/>
            <a:ext cx="595336" cy="618029"/>
          </a:xfrm>
          <a:prstGeom prst="rect">
            <a:avLst/>
          </a:prstGeom>
        </p:spPr>
      </p:pic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5C4E55C-E681-01BB-68D0-E855E3F7C414}"/>
              </a:ext>
            </a:extLst>
          </p:cNvPr>
          <p:cNvSpPr txBox="1"/>
          <p:nvPr/>
        </p:nvSpPr>
        <p:spPr>
          <a:xfrm>
            <a:off x="618318" y="1085815"/>
            <a:ext cx="3628957" cy="17170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ja-JP" altLang="ja-JP" sz="1200" b="1" kern="100" dirty="0">
                <a:latin typeface="Century" panose="02040604050505020304" pitchFamily="18" charset="0"/>
                <a:cs typeface="AR P丸ゴシック体M04"/>
              </a:rPr>
              <a:t>２０１７年</a:t>
            </a:r>
            <a:r>
              <a:rPr lang="ja-JP" altLang="en-US" sz="1200" b="1" kern="100" dirty="0">
                <a:latin typeface="Century" panose="02040604050505020304" pitchFamily="18" charset="0"/>
                <a:cs typeface="AR P丸ゴシック体M04"/>
              </a:rPr>
              <a:t>４</a:t>
            </a:r>
            <a:r>
              <a:rPr lang="ja-JP" altLang="ja-JP" sz="1200" b="1" kern="100" dirty="0">
                <a:latin typeface="Century" panose="02040604050505020304" pitchFamily="18" charset="0"/>
                <a:cs typeface="AR P丸ゴシック体M04"/>
              </a:rPr>
              <a:t>月に大学時代の友人</a:t>
            </a:r>
            <a:r>
              <a:rPr lang="ja-JP" altLang="en-US" sz="1200" b="1" kern="100" dirty="0">
                <a:latin typeface="Century" panose="02040604050505020304" pitchFamily="18" charset="0"/>
                <a:cs typeface="AR P丸ゴシック体M04"/>
              </a:rPr>
              <a:t>５</a:t>
            </a:r>
            <a:r>
              <a:rPr lang="ja-JP" altLang="ja-JP" sz="1200" b="1" kern="100" dirty="0">
                <a:latin typeface="Century" panose="02040604050505020304" pitchFamily="18" charset="0"/>
                <a:cs typeface="AR P丸ゴシック体M04"/>
              </a:rPr>
              <a:t>人で結成。</a:t>
            </a:r>
            <a:endParaRPr lang="en-US" altLang="ja-JP" sz="1200" b="1" kern="100" dirty="0">
              <a:latin typeface="Century" panose="02040604050505020304" pitchFamily="18" charset="0"/>
              <a:cs typeface="AR P丸ゴシック体M04"/>
            </a:endParaRPr>
          </a:p>
          <a:p>
            <a:pPr algn="l">
              <a:lnSpc>
                <a:spcPct val="150000"/>
              </a:lnSpc>
            </a:pPr>
            <a:r>
              <a:rPr lang="ja-JP" altLang="ja-JP" sz="1200" b="1" kern="100" dirty="0">
                <a:latin typeface="Century" panose="02040604050505020304" pitchFamily="18" charset="0"/>
                <a:cs typeface="AR P丸ゴシック体M04"/>
              </a:rPr>
              <a:t>月</a:t>
            </a:r>
            <a:r>
              <a:rPr lang="ja-JP" altLang="en-US" sz="1200" b="1" kern="100" dirty="0">
                <a:latin typeface="Century" panose="02040604050505020304" pitchFamily="18" charset="0"/>
                <a:cs typeface="AR P丸ゴシック体M04"/>
              </a:rPr>
              <a:t>１</a:t>
            </a:r>
            <a:r>
              <a:rPr lang="ja-JP" altLang="ja-JP" sz="1200" b="1" kern="100" dirty="0">
                <a:latin typeface="Century" panose="02040604050505020304" pitchFamily="18" charset="0"/>
                <a:cs typeface="AR P丸ゴシック体M04"/>
              </a:rPr>
              <a:t>回ほどの練習を楽しんでいます。</a:t>
            </a:r>
            <a:endParaRPr lang="en-US" altLang="ja-JP" sz="1200" b="1" kern="100" dirty="0">
              <a:latin typeface="Century" panose="02040604050505020304" pitchFamily="18" charset="0"/>
              <a:cs typeface="AR P丸ゴシック体M04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ja-JP" altLang="ja-JP" sz="1200" b="1" kern="100" dirty="0">
                <a:latin typeface="Century" panose="02040604050505020304" pitchFamily="18" charset="0"/>
                <a:cs typeface="AR P丸ゴシック体M04"/>
              </a:rPr>
              <a:t>これまでに、高齢者施設などでのボランティア演奏やぎふ清流文化プラザロビーコンサート出演、ハートフルスクエア</a:t>
            </a:r>
            <a:r>
              <a:rPr lang="en-US" altLang="ja-JP" sz="1200" b="1" kern="100" dirty="0">
                <a:latin typeface="Century" panose="02040604050505020304" pitchFamily="18" charset="0"/>
                <a:cs typeface="AR P丸ゴシック体M04"/>
              </a:rPr>
              <a:t>G</a:t>
            </a:r>
            <a:r>
              <a:rPr lang="ja-JP" altLang="ja-JP" sz="1200" b="1" kern="100" dirty="0">
                <a:latin typeface="Century" panose="02040604050505020304" pitchFamily="18" charset="0"/>
                <a:cs typeface="AR P丸ゴシック体M04"/>
              </a:rPr>
              <a:t>交流サロンにてクリスマスコンサートを行うなど少しずつ腕を磨いてきました。</a:t>
            </a:r>
            <a:endParaRPr lang="ja-JP" altLang="ja-JP" sz="1200" b="1" kern="100" dirty="0"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E1A9721-05FE-CBEF-E086-67A5EDE4E315}"/>
              </a:ext>
            </a:extLst>
          </p:cNvPr>
          <p:cNvSpPr txBox="1"/>
          <p:nvPr/>
        </p:nvSpPr>
        <p:spPr>
          <a:xfrm>
            <a:off x="618318" y="3204045"/>
            <a:ext cx="3917105" cy="13747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900"/>
              </a:lnSpc>
              <a:spcAft>
                <a:spcPts val="800"/>
              </a:spcAft>
            </a:pPr>
            <a:r>
              <a:rPr lang="ja-JP" altLang="ja-JP" sz="1400" b="1" kern="100" dirty="0">
                <a:latin typeface="+mn-ea"/>
                <a:cs typeface="AR P丸ゴシック体M04"/>
              </a:rPr>
              <a:t>心をひとつにしてお互いの音と音とをつないでゆく、</a:t>
            </a:r>
            <a:endParaRPr lang="ja-JP" altLang="ja-JP" sz="1400" kern="100" dirty="0">
              <a:latin typeface="+mn-ea"/>
              <a:cs typeface="Times New Roman" panose="02020603050405020304" pitchFamily="18" charset="0"/>
            </a:endParaRPr>
          </a:p>
          <a:p>
            <a:pPr algn="ctr">
              <a:lnSpc>
                <a:spcPts val="1900"/>
              </a:lnSpc>
              <a:spcAft>
                <a:spcPts val="800"/>
              </a:spcAft>
            </a:pPr>
            <a:r>
              <a:rPr lang="ja-JP" altLang="ja-JP" sz="1400" b="1" kern="100" dirty="0">
                <a:latin typeface="+mn-ea"/>
                <a:cs typeface="AR P丸ゴシック体M04"/>
              </a:rPr>
              <a:t>音のバトンタッチがベル演奏の醍醐味。</a:t>
            </a:r>
            <a:endParaRPr lang="ja-JP" altLang="ja-JP" sz="1400" kern="100" dirty="0">
              <a:latin typeface="+mn-ea"/>
              <a:cs typeface="Times New Roman" panose="02020603050405020304" pitchFamily="18" charset="0"/>
            </a:endParaRPr>
          </a:p>
          <a:p>
            <a:pPr algn="ctr">
              <a:lnSpc>
                <a:spcPts val="1900"/>
              </a:lnSpc>
              <a:spcAft>
                <a:spcPts val="800"/>
              </a:spcAft>
            </a:pPr>
            <a:r>
              <a:rPr lang="ja-JP" altLang="ja-JP" sz="1400" b="1" kern="100" dirty="0">
                <a:latin typeface="+mn-ea"/>
                <a:cs typeface="AR P丸ゴシック体M04"/>
              </a:rPr>
              <a:t>時には息が合わないこともあるけれど、</a:t>
            </a:r>
            <a:endParaRPr lang="en-US" altLang="ja-JP" sz="1400" b="1" kern="100" dirty="0">
              <a:latin typeface="+mn-ea"/>
              <a:cs typeface="AR P丸ゴシック体M04"/>
            </a:endParaRPr>
          </a:p>
          <a:p>
            <a:pPr algn="ctr">
              <a:lnSpc>
                <a:spcPts val="1900"/>
              </a:lnSpc>
              <a:spcAft>
                <a:spcPts val="800"/>
              </a:spcAft>
            </a:pPr>
            <a:r>
              <a:rPr lang="ja-JP" altLang="ja-JP" sz="1400" b="1" kern="100" dirty="0">
                <a:latin typeface="+mn-ea"/>
                <a:cs typeface="AR P丸ゴシック体M04"/>
              </a:rPr>
              <a:t>そこはお互い様と笑顔でカバー。</a:t>
            </a:r>
            <a:endParaRPr lang="ja-JP" altLang="ja-JP" sz="1400" kern="100" dirty="0">
              <a:latin typeface="+mn-ea"/>
              <a:cs typeface="Times New Roman" panose="02020603050405020304" pitchFamily="18" charset="0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950DA6F-1271-3297-AF9C-35A92CD6E14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351" y="8514993"/>
            <a:ext cx="2952329" cy="932238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812B87F4-2BEB-3996-393C-72BC1CCA3C2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4417" y="1086394"/>
            <a:ext cx="2438742" cy="3004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546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2724</TotalTime>
  <Words>947</Words>
  <Application>Microsoft Office PowerPoint</Application>
  <PresentationFormat>ユーザー設定</PresentationFormat>
  <Paragraphs>126</Paragraphs>
  <Slides>5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8" baseType="lpstr">
      <vt:lpstr>AR P丸ゴシック体M04</vt:lpstr>
      <vt:lpstr>HGP教科書体</vt:lpstr>
      <vt:lpstr>HGP創英ﾌﾟﾚｾﾞﾝｽEB</vt:lpstr>
      <vt:lpstr>HGP創英角ｺﾞｼｯｸUB</vt:lpstr>
      <vt:lpstr>HGP創英角ﾎﾟｯﾌﾟ体</vt:lpstr>
      <vt:lpstr>HGS教科書体</vt:lpstr>
      <vt:lpstr>HG丸ｺﾞｼｯｸM-PRO</vt:lpstr>
      <vt:lpstr>HG創英ﾌﾟﾚｾﾞﾝｽEB</vt:lpstr>
      <vt:lpstr>ＭＳ 明朝</vt:lpstr>
      <vt:lpstr>Arial</vt:lpstr>
      <vt:lpstr>Calibri</vt:lpstr>
      <vt:lpstr>Century</vt:lpstr>
      <vt:lpstr>Office ​​テーマ</vt:lpstr>
      <vt:lpstr>ふれあいアトリウムライブ！</vt:lpstr>
      <vt:lpstr>ふれあいアトリウムライブ！ご案内　</vt:lpstr>
      <vt:lpstr>ふれあいアトリウムライブ！ご案内　</vt:lpstr>
      <vt:lpstr>ふれあいアトリウムライブ！</vt:lpstr>
      <vt:lpstr>ふれあいアトリウムライブ！ご案内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ふれあいアトリウムライブ</dc:title>
  <dc:creator>14</dc:creator>
  <cp:lastModifiedBy>sayuri-mori</cp:lastModifiedBy>
  <cp:revision>194</cp:revision>
  <cp:lastPrinted>2024-08-28T23:52:48Z</cp:lastPrinted>
  <dcterms:created xsi:type="dcterms:W3CDTF">2012-09-18T05:53:27Z</dcterms:created>
  <dcterms:modified xsi:type="dcterms:W3CDTF">2024-08-29T05:10:37Z</dcterms:modified>
</cp:coreProperties>
</file>